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9" r:id="rId3"/>
    <p:sldId id="284" r:id="rId4"/>
    <p:sldId id="280" r:id="rId5"/>
    <p:sldId id="292" r:id="rId6"/>
    <p:sldId id="294" r:id="rId7"/>
    <p:sldId id="293" r:id="rId8"/>
    <p:sldId id="295" r:id="rId9"/>
    <p:sldId id="291" r:id="rId10"/>
    <p:sldId id="299" r:id="rId11"/>
    <p:sldId id="298" r:id="rId12"/>
    <p:sldId id="281" r:id="rId13"/>
    <p:sldId id="289" r:id="rId14"/>
    <p:sldId id="296" r:id="rId15"/>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3EA"/>
    <a:srgbClr val="0099CC"/>
    <a:srgbClr val="FF6600"/>
    <a:srgbClr val="6699FF"/>
    <a:srgbClr val="3366FF"/>
    <a:srgbClr val="FF9933"/>
    <a:srgbClr val="FF9966"/>
    <a:srgbClr val="35759D"/>
    <a:srgbClr val="35B19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9" autoAdjust="0"/>
    <p:restoredTop sz="95596" autoAdjust="0"/>
  </p:normalViewPr>
  <p:slideViewPr>
    <p:cSldViewPr>
      <p:cViewPr varScale="1">
        <p:scale>
          <a:sx n="69" d="100"/>
          <a:sy n="69" d="100"/>
        </p:scale>
        <p:origin x="151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25EAB5B-527E-4CE3-9583-49C2191068B9}" type="slidenum">
              <a:rPr lang="en-US"/>
              <a:pPr/>
              <a:t>‹#›</a:t>
            </a:fld>
            <a:endParaRPr lang="en-US"/>
          </a:p>
        </p:txBody>
      </p:sp>
    </p:spTree>
    <p:extLst>
      <p:ext uri="{BB962C8B-B14F-4D97-AF65-F5344CB8AC3E}">
        <p14:creationId xmlns:p14="http://schemas.microsoft.com/office/powerpoint/2010/main" val="37940566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E88414-3188-41CC-948D-382FBA323D8B}" type="slidenum">
              <a:rPr lang="en-US"/>
              <a:pPr/>
              <a:t>1</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8FD339-3D7B-4353-9415-1794E4007ABD}" type="slidenum">
              <a:rPr lang="en-US"/>
              <a:pPr/>
              <a:t>10</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8FD339-3D7B-4353-9415-1794E4007ABD}" type="slidenum">
              <a:rPr lang="en-US"/>
              <a:pPr/>
              <a:t>11</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8FD339-3D7B-4353-9415-1794E4007ABD}" type="slidenum">
              <a:rPr lang="en-US"/>
              <a:pPr/>
              <a:t>12</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8FD339-3D7B-4353-9415-1794E4007ABD}" type="slidenum">
              <a:rPr lang="en-US"/>
              <a:pPr/>
              <a:t>13</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8FD339-3D7B-4353-9415-1794E4007ABD}" type="slidenum">
              <a:rPr lang="en-US"/>
              <a:pPr/>
              <a:t>14</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8FD339-3D7B-4353-9415-1794E4007ABD}" type="slidenum">
              <a:rPr lang="en-US"/>
              <a:pPr/>
              <a:t>2</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8FD339-3D7B-4353-9415-1794E4007ABD}" type="slidenum">
              <a:rPr lang="en-US"/>
              <a:pPr/>
              <a:t>3</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8FD339-3D7B-4353-9415-1794E4007ABD}" type="slidenum">
              <a:rPr lang="en-US"/>
              <a:pPr/>
              <a:t>4</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8FD339-3D7B-4353-9415-1794E4007ABD}" type="slidenum">
              <a:rPr lang="en-US"/>
              <a:pPr/>
              <a:t>5</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8FD339-3D7B-4353-9415-1794E4007ABD}" type="slidenum">
              <a:rPr lang="en-US"/>
              <a:pPr/>
              <a:t>6</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8FD339-3D7B-4353-9415-1794E4007ABD}" type="slidenum">
              <a:rPr lang="en-US"/>
              <a:pPr/>
              <a:t>7</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8FD339-3D7B-4353-9415-1794E4007ABD}" type="slidenum">
              <a:rPr lang="en-US"/>
              <a:pPr/>
              <a:t>8</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8FD339-3D7B-4353-9415-1794E4007ABD}" type="slidenum">
              <a:rPr lang="en-US"/>
              <a:pPr/>
              <a:t>9</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4724400"/>
            <a:ext cx="77724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defRPr sz="3600">
                <a:solidFill>
                  <a:schemeClr val="bg1"/>
                </a:solidFill>
              </a:defRPr>
            </a:lvl1pPr>
          </a:lstStyle>
          <a:p>
            <a:pPr lvl="0"/>
            <a:r>
              <a:rPr lang="ru-RU" noProof="0" smtClean="0"/>
              <a:t>Образец заголовка</a:t>
            </a:r>
            <a:endParaRPr lang="en-US" noProof="0" smtClean="0"/>
          </a:p>
        </p:txBody>
      </p:sp>
      <p:sp>
        <p:nvSpPr>
          <p:cNvPr id="3075" name="Rectangle 3"/>
          <p:cNvSpPr>
            <a:spLocks noGrp="1" noChangeArrowheads="1"/>
          </p:cNvSpPr>
          <p:nvPr>
            <p:ph type="subTitle" idx="1"/>
          </p:nvPr>
        </p:nvSpPr>
        <p:spPr>
          <a:xfrm>
            <a:off x="609600" y="5410200"/>
            <a:ext cx="7772400" cy="68580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buFontTx/>
              <a:buNone/>
              <a:defRPr sz="2400">
                <a:solidFill>
                  <a:schemeClr val="bg1"/>
                </a:solidFill>
              </a:defRPr>
            </a:lvl1pPr>
          </a:lstStyle>
          <a:p>
            <a:pPr lvl="0"/>
            <a:r>
              <a:rPr lang="ru-RU" noProof="0" smtClean="0"/>
              <a:t>Образец подзаголовка</a:t>
            </a:r>
            <a:endParaRPr lang="en-US"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77091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77000" y="1752600"/>
            <a:ext cx="1828800" cy="5029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990600" y="1752600"/>
            <a:ext cx="5334000" cy="5029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455721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516920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val="334924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990600" y="25146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724400" y="25146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913949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705665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3682029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749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3855456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231760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1752600"/>
            <a:ext cx="73152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nvPr>
        </p:nvSpPr>
        <p:spPr bwMode="auto">
          <a:xfrm>
            <a:off x="990600" y="2514600"/>
            <a:ext cx="7315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5.jpeg"/><Relationship Id="rId7" Type="http://schemas.openxmlformats.org/officeDocument/2006/relationships/image" Target="../media/image37.jpeg"/><Relationship Id="rId12"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jpeg"/><Relationship Id="rId5" Type="http://schemas.openxmlformats.org/officeDocument/2006/relationships/image" Target="../media/image35.png"/><Relationship Id="rId10" Type="http://schemas.openxmlformats.org/officeDocument/2006/relationships/image" Target="../media/image40.jpeg"/><Relationship Id="rId4" Type="http://schemas.openxmlformats.org/officeDocument/2006/relationships/image" Target="../media/image34.png"/><Relationship Id="rId9" Type="http://schemas.openxmlformats.org/officeDocument/2006/relationships/image" Target="../media/image39.jpeg"/></Relationships>
</file>

<file path=ppt/slides/_rels/slide1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5.jpeg"/><Relationship Id="rId7" Type="http://schemas.openxmlformats.org/officeDocument/2006/relationships/image" Target="../media/image37.jpeg"/><Relationship Id="rId12"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jpeg"/><Relationship Id="rId5" Type="http://schemas.openxmlformats.org/officeDocument/2006/relationships/image" Target="../media/image35.png"/><Relationship Id="rId10" Type="http://schemas.openxmlformats.org/officeDocument/2006/relationships/image" Target="../media/image40.jpeg"/><Relationship Id="rId4" Type="http://schemas.openxmlformats.org/officeDocument/2006/relationships/image" Target="../media/image34.png"/><Relationship Id="rId9" Type="http://schemas.openxmlformats.org/officeDocument/2006/relationships/image" Target="../media/image43.jpeg"/></Relationships>
</file>

<file path=ppt/slides/_rels/slide12.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5.jpeg"/><Relationship Id="rId7" Type="http://schemas.openxmlformats.org/officeDocument/2006/relationships/image" Target="../media/image4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jpeg"/><Relationship Id="rId7"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796615"/>
            <a:ext cx="4608512" cy="1573718"/>
          </a:xfrm>
        </p:spPr>
        <p:txBody>
          <a:bodyPr/>
          <a:lstStyle/>
          <a:p>
            <a:pPr algn="ctr"/>
            <a:r>
              <a:rPr lang="ru-RU" sz="4400" b="1" dirty="0">
                <a:solidFill>
                  <a:srgbClr val="FF9933"/>
                </a:solidFill>
                <a:effectLst>
                  <a:outerShdw blurRad="38100" dist="38100" dir="2700000" algn="tl">
                    <a:srgbClr val="000000">
                      <a:alpha val="43137"/>
                    </a:srgbClr>
                  </a:outerShdw>
                </a:effectLst>
                <a:latin typeface="Georgia" pitchFamily="18" charset="0"/>
              </a:rPr>
              <a:t>Я поведу тебя </a:t>
            </a:r>
            <a:br>
              <a:rPr lang="ru-RU" sz="4400" b="1" dirty="0">
                <a:solidFill>
                  <a:srgbClr val="FF9933"/>
                </a:solidFill>
                <a:effectLst>
                  <a:outerShdw blurRad="38100" dist="38100" dir="2700000" algn="tl">
                    <a:srgbClr val="000000">
                      <a:alpha val="43137"/>
                    </a:srgbClr>
                  </a:outerShdw>
                </a:effectLst>
                <a:latin typeface="Georgia" pitchFamily="18" charset="0"/>
              </a:rPr>
            </a:br>
            <a:r>
              <a:rPr lang="ru-RU" sz="4400" b="1" dirty="0">
                <a:solidFill>
                  <a:srgbClr val="FF9933"/>
                </a:solidFill>
                <a:effectLst>
                  <a:outerShdw blurRad="38100" dist="38100" dir="2700000" algn="tl">
                    <a:srgbClr val="000000">
                      <a:alpha val="43137"/>
                    </a:srgbClr>
                  </a:outerShdw>
                </a:effectLst>
                <a:latin typeface="Georgia" pitchFamily="18" charset="0"/>
              </a:rPr>
              <a:t>в музей…</a:t>
            </a:r>
          </a:p>
        </p:txBody>
      </p:sp>
      <p:pic>
        <p:nvPicPr>
          <p:cNvPr id="2052" name="Picture 4" descr="C:\Users\Олег\Desktop\Рисунок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5" y="-31815"/>
            <a:ext cx="6156176" cy="3615289"/>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840791"/>
            <a:ext cx="108108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bwMode="auto">
          <a:xfrm>
            <a:off x="129715" y="4368884"/>
            <a:ext cx="4644274"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ctr"/>
            <a:r>
              <a:rPr lang="ru-RU" sz="2000" b="1" dirty="0" smtClean="0">
                <a:solidFill>
                  <a:srgbClr val="FF9933"/>
                </a:solidFill>
                <a:effectLst>
                  <a:outerShdw blurRad="38100" dist="38100" dir="2700000" algn="tl">
                    <a:srgbClr val="000000">
                      <a:alpha val="43137"/>
                    </a:srgbClr>
                  </a:outerShdw>
                </a:effectLst>
                <a:latin typeface="Georgia" pitchFamily="18" charset="0"/>
                <a:cs typeface="Calibri" pitchFamily="34" charset="0"/>
              </a:rPr>
              <a:t>Презентация для детей  </a:t>
            </a:r>
          </a:p>
          <a:p>
            <a:pPr algn="ctr"/>
            <a:r>
              <a:rPr lang="ru-RU" sz="2000" b="1" dirty="0" smtClean="0">
                <a:solidFill>
                  <a:srgbClr val="FF9933"/>
                </a:solidFill>
                <a:effectLst>
                  <a:outerShdw blurRad="38100" dist="38100" dir="2700000" algn="tl">
                    <a:srgbClr val="000000">
                      <a:alpha val="43137"/>
                    </a:srgbClr>
                  </a:outerShdw>
                </a:effectLst>
                <a:latin typeface="Georgia" pitchFamily="18" charset="0"/>
                <a:cs typeface="Calibri" pitchFamily="34" charset="0"/>
              </a:rPr>
              <a:t>старшего дошкольного возраста</a:t>
            </a:r>
            <a:endParaRPr lang="en-US" sz="2000" b="1" dirty="0">
              <a:solidFill>
                <a:srgbClr val="FF9933"/>
              </a:solidFill>
              <a:effectLst>
                <a:outerShdw blurRad="38100" dist="38100" dir="2700000" algn="tl">
                  <a:srgbClr val="000000">
                    <a:alpha val="43137"/>
                  </a:srgbClr>
                </a:outerShdw>
              </a:effectLst>
              <a:latin typeface="Georgia" pitchFamily="18"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wipe(down)">
                                      <p:cBhvr>
                                        <p:cTn id="11" dur="1000"/>
                                        <p:tgtEl>
                                          <p:spTgt spid="205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Скругленный прямоугольник 5"/>
          <p:cNvSpPr/>
          <p:nvPr/>
        </p:nvSpPr>
        <p:spPr bwMode="auto">
          <a:xfrm>
            <a:off x="2088413" y="1147192"/>
            <a:ext cx="6912768" cy="5400600"/>
          </a:xfrm>
          <a:prstGeom prst="roundRect">
            <a:avLst>
              <a:gd name="adj" fmla="val 5890"/>
            </a:avLst>
          </a:prstGeom>
          <a:ln>
            <a:solidFill>
              <a:srgbClr val="00B0F0"/>
            </a:solidFill>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charset="0"/>
            </a:endParaRPr>
          </a:p>
        </p:txBody>
      </p:sp>
      <p:sp>
        <p:nvSpPr>
          <p:cNvPr id="7" name="Rectangle 2"/>
          <p:cNvSpPr>
            <a:spLocks noGrp="1" noChangeArrowheads="1"/>
          </p:cNvSpPr>
          <p:nvPr>
            <p:ph type="title"/>
          </p:nvPr>
        </p:nvSpPr>
        <p:spPr>
          <a:xfrm>
            <a:off x="2196686" y="699722"/>
            <a:ext cx="6767802" cy="1124744"/>
          </a:xfrm>
          <a:extLst>
            <a:ext uri="{AF507438-7753-43E0-B8FC-AC1667EBCBE1}">
              <a14:hiddenEffects xmlns:a14="http://schemas.microsoft.com/office/drawing/2010/main">
                <a:effectLst>
                  <a:outerShdw algn="ctr" rotWithShape="0">
                    <a:schemeClr val="hlink"/>
                  </a:outerShdw>
                </a:effectLst>
              </a14:hiddenEffects>
            </a:ext>
          </a:extLst>
        </p:spPr>
        <p:txBody>
          <a:bodyPr/>
          <a:lstStyle/>
          <a:p>
            <a:pPr algn="ctr"/>
            <a:r>
              <a:rPr lang="ru-RU" sz="4000" b="1" dirty="0" smtClean="0">
                <a:solidFill>
                  <a:srgbClr val="FF9933"/>
                </a:solidFill>
                <a:effectLst>
                  <a:outerShdw blurRad="38100" dist="38100" dir="2700000" algn="tl">
                    <a:srgbClr val="000000">
                      <a:alpha val="43137"/>
                    </a:srgbClr>
                  </a:outerShdw>
                </a:effectLst>
                <a:latin typeface="Georgia" pitchFamily="18" charset="0"/>
              </a:rPr>
              <a:t>Предметы и экспонаты </a:t>
            </a:r>
            <a:br>
              <a:rPr lang="ru-RU" sz="4000" b="1" dirty="0" smtClean="0">
                <a:solidFill>
                  <a:srgbClr val="FF9933"/>
                </a:solidFill>
                <a:effectLst>
                  <a:outerShdw blurRad="38100" dist="38100" dir="2700000" algn="tl">
                    <a:srgbClr val="000000">
                      <a:alpha val="43137"/>
                    </a:srgbClr>
                  </a:outerShdw>
                </a:effectLst>
                <a:latin typeface="Georgia" pitchFamily="18" charset="0"/>
              </a:rPr>
            </a:br>
            <a:r>
              <a:rPr lang="ru-RU" sz="4800" b="1" dirty="0">
                <a:solidFill>
                  <a:srgbClr val="FF9933"/>
                </a:solidFill>
                <a:effectLst>
                  <a:outerShdw blurRad="38100" dist="38100" dir="2700000" algn="tl">
                    <a:srgbClr val="000000">
                      <a:alpha val="43137"/>
                    </a:srgbClr>
                  </a:outerShdw>
                </a:effectLst>
                <a:latin typeface="Georgia" pitchFamily="18" charset="0"/>
              </a:rPr>
              <a:t/>
            </a:r>
            <a:br>
              <a:rPr lang="ru-RU" sz="4800" b="1" dirty="0">
                <a:solidFill>
                  <a:srgbClr val="FF9933"/>
                </a:solidFill>
                <a:effectLst>
                  <a:outerShdw blurRad="38100" dist="38100" dir="2700000" algn="tl">
                    <a:srgbClr val="000000">
                      <a:alpha val="43137"/>
                    </a:srgbClr>
                  </a:outerShdw>
                </a:effectLst>
                <a:latin typeface="Georgia" pitchFamily="18" charset="0"/>
              </a:rPr>
            </a:br>
            <a:endParaRPr lang="en-US" sz="4800" b="1" dirty="0">
              <a:ln w="12700">
                <a:solidFill>
                  <a:schemeClr val="tx2">
                    <a:satMod val="155000"/>
                  </a:schemeClr>
                </a:solidFill>
                <a:prstDash val="solid"/>
              </a:ln>
              <a:solidFill>
                <a:srgbClr val="FF9933"/>
              </a:solidFill>
              <a:effectLst>
                <a:outerShdw blurRad="38100" dist="38100" dir="2700000" algn="tl">
                  <a:srgbClr val="000000">
                    <a:alpha val="43137"/>
                  </a:srgbClr>
                </a:outerShdw>
              </a:effectLst>
              <a:latin typeface="Georgia" pitchFamily="18" charset="0"/>
              <a:cs typeface="Calibri" pitchFamily="34" charset="0"/>
            </a:endParaRPr>
          </a:p>
        </p:txBody>
      </p:sp>
      <p:pic>
        <p:nvPicPr>
          <p:cNvPr id="1026" name="Picture 2" descr="C:\Users\Елена\Desktop\КАРТИНКИ ДЛЯ ОФОРМЛЕНИЯ\4.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051720" y="4020601"/>
            <a:ext cx="2727291" cy="20811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Елена\Desktop\КАРТИНКИ ДЛЯ ОФОРМЛЕНИЯ\4.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635896" y="3178574"/>
            <a:ext cx="898675" cy="10979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funforkids.ru/pictures/books/book02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575" y="1608767"/>
            <a:ext cx="1865283" cy="165424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k2x2.info/kulturologija/fantiki/i_030.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4508995" y="1358918"/>
            <a:ext cx="2502091" cy="181965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hkola7gnomov.ru/pictures/spreads/4f8d7c4fee18ea768c8ce70400951954-3.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7458832" y="3190962"/>
            <a:ext cx="1313749" cy="20137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6" descr="http://t2.ftcdn.net/jpg/00/20/25/79/400_F_20257925_cHOcbg4HQ2rtD5chBmXGZpTtAalETSDv.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12031" y="1707830"/>
            <a:ext cx="1680646" cy="112183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karb.khoz.ru/i/F/skarb-pB.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4834767" y="4559036"/>
            <a:ext cx="1235547" cy="137752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coins.lave.ru/scan/19981226mr.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94938" y="3676123"/>
            <a:ext cx="730203" cy="688955"/>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900igr.net/datai/obschestvoznanie/Mama-mat/0021-030-Podarki-dlja-mamy-soimi-rukami.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90439" y="4392933"/>
            <a:ext cx="1325804" cy="1707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24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circle(out)">
                                      <p:cBhvr>
                                        <p:cTn id="7" dur="2000"/>
                                        <p:tgtEl>
                                          <p:spTgt spid="1032"/>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1034"/>
                                        </p:tgtEl>
                                        <p:attrNameLst>
                                          <p:attrName>style.visibility</p:attrName>
                                        </p:attrNameLst>
                                      </p:cBhvr>
                                      <p:to>
                                        <p:strVal val="visible"/>
                                      </p:to>
                                    </p:set>
                                    <p:animEffect transition="in" filter="circle(out)">
                                      <p:cBhvr>
                                        <p:cTn id="11" dur="1000"/>
                                        <p:tgtEl>
                                          <p:spTgt spid="1034"/>
                                        </p:tgtEl>
                                      </p:cBhvr>
                                    </p:animEffect>
                                  </p:childTnLst>
                                </p:cTn>
                              </p:par>
                            </p:childTnLst>
                          </p:cTn>
                        </p:par>
                        <p:par>
                          <p:cTn id="12" fill="hold">
                            <p:stCondLst>
                              <p:cond delay="3000"/>
                            </p:stCondLst>
                            <p:childTnLst>
                              <p:par>
                                <p:cTn id="13" presetID="6" presetClass="entr" presetSubtype="32"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out)">
                                      <p:cBhvr>
                                        <p:cTn id="15" dur="1000"/>
                                        <p:tgtEl>
                                          <p:spTgt spid="4"/>
                                        </p:tgtEl>
                                      </p:cBhvr>
                                    </p:animEffect>
                                  </p:childTnLst>
                                </p:cTn>
                              </p:par>
                            </p:childTnLst>
                          </p:cTn>
                        </p:par>
                        <p:par>
                          <p:cTn id="16" fill="hold">
                            <p:stCondLst>
                              <p:cond delay="4000"/>
                            </p:stCondLst>
                            <p:childTnLst>
                              <p:par>
                                <p:cTn id="17" presetID="6" presetClass="entr" presetSubtype="32"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out)">
                                      <p:cBhvr>
                                        <p:cTn id="19" dur="1000"/>
                                        <p:tgtEl>
                                          <p:spTgt spid="14"/>
                                        </p:tgtEl>
                                      </p:cBhvr>
                                    </p:animEffect>
                                  </p:childTnLst>
                                </p:cTn>
                              </p:par>
                            </p:childTnLst>
                          </p:cTn>
                        </p:par>
                        <p:par>
                          <p:cTn id="20" fill="hold">
                            <p:stCondLst>
                              <p:cond delay="5000"/>
                            </p:stCondLst>
                            <p:childTnLst>
                              <p:par>
                                <p:cTn id="21" presetID="6" presetClass="entr" presetSubtype="32" fill="hold" nodeType="after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circle(out)">
                                      <p:cBhvr>
                                        <p:cTn id="23" dur="1000"/>
                                        <p:tgtEl>
                                          <p:spTgt spid="1026"/>
                                        </p:tgtEl>
                                      </p:cBhvr>
                                    </p:animEffect>
                                  </p:childTnLst>
                                </p:cTn>
                              </p:par>
                            </p:childTnLst>
                          </p:cTn>
                        </p:par>
                        <p:par>
                          <p:cTn id="24" fill="hold">
                            <p:stCondLst>
                              <p:cond delay="6000"/>
                            </p:stCondLst>
                            <p:childTnLst>
                              <p:par>
                                <p:cTn id="25" presetID="6" presetClass="entr" presetSubtype="32" fill="hold" nodeType="afterEffect">
                                  <p:stCondLst>
                                    <p:cond delay="0"/>
                                  </p:stCondLst>
                                  <p:childTnLst>
                                    <p:set>
                                      <p:cBhvr>
                                        <p:cTn id="26" dur="1" fill="hold">
                                          <p:stCondLst>
                                            <p:cond delay="0"/>
                                          </p:stCondLst>
                                        </p:cTn>
                                        <p:tgtEl>
                                          <p:spTgt spid="1042"/>
                                        </p:tgtEl>
                                        <p:attrNameLst>
                                          <p:attrName>style.visibility</p:attrName>
                                        </p:attrNameLst>
                                      </p:cBhvr>
                                      <p:to>
                                        <p:strVal val="visible"/>
                                      </p:to>
                                    </p:set>
                                    <p:animEffect transition="in" filter="circle(out)">
                                      <p:cBhvr>
                                        <p:cTn id="27" dur="1000"/>
                                        <p:tgtEl>
                                          <p:spTgt spid="1042"/>
                                        </p:tgtEl>
                                      </p:cBhvr>
                                    </p:animEffect>
                                  </p:childTnLst>
                                </p:cTn>
                              </p:par>
                            </p:childTnLst>
                          </p:cTn>
                        </p:par>
                        <p:par>
                          <p:cTn id="28" fill="hold">
                            <p:stCondLst>
                              <p:cond delay="7000"/>
                            </p:stCondLst>
                            <p:childTnLst>
                              <p:par>
                                <p:cTn id="29" presetID="6" presetClass="entr" presetSubtype="32" fill="hold" nodeType="afterEffect">
                                  <p:stCondLst>
                                    <p:cond delay="0"/>
                                  </p:stCondLst>
                                  <p:childTnLst>
                                    <p:set>
                                      <p:cBhvr>
                                        <p:cTn id="30" dur="1" fill="hold">
                                          <p:stCondLst>
                                            <p:cond delay="0"/>
                                          </p:stCondLst>
                                        </p:cTn>
                                        <p:tgtEl>
                                          <p:spTgt spid="1050"/>
                                        </p:tgtEl>
                                        <p:attrNameLst>
                                          <p:attrName>style.visibility</p:attrName>
                                        </p:attrNameLst>
                                      </p:cBhvr>
                                      <p:to>
                                        <p:strVal val="visible"/>
                                      </p:to>
                                    </p:set>
                                    <p:animEffect transition="in" filter="circle(out)">
                                      <p:cBhvr>
                                        <p:cTn id="31" dur="1000"/>
                                        <p:tgtEl>
                                          <p:spTgt spid="1050"/>
                                        </p:tgtEl>
                                      </p:cBhvr>
                                    </p:animEffect>
                                  </p:childTnLst>
                                </p:cTn>
                              </p:par>
                            </p:childTnLst>
                          </p:cTn>
                        </p:par>
                        <p:par>
                          <p:cTn id="32" fill="hold">
                            <p:stCondLst>
                              <p:cond delay="8000"/>
                            </p:stCondLst>
                            <p:childTnLst>
                              <p:par>
                                <p:cTn id="33" presetID="6" presetClass="entr" presetSubtype="32" fill="hold" nodeType="afterEffect">
                                  <p:stCondLst>
                                    <p:cond delay="0"/>
                                  </p:stCondLst>
                                  <p:childTnLst>
                                    <p:set>
                                      <p:cBhvr>
                                        <p:cTn id="34" dur="1" fill="hold">
                                          <p:stCondLst>
                                            <p:cond delay="0"/>
                                          </p:stCondLst>
                                        </p:cTn>
                                        <p:tgtEl>
                                          <p:spTgt spid="1044"/>
                                        </p:tgtEl>
                                        <p:attrNameLst>
                                          <p:attrName>style.visibility</p:attrName>
                                        </p:attrNameLst>
                                      </p:cBhvr>
                                      <p:to>
                                        <p:strVal val="visible"/>
                                      </p:to>
                                    </p:set>
                                    <p:animEffect transition="in" filter="circle(out)">
                                      <p:cBhvr>
                                        <p:cTn id="35" dur="1000"/>
                                        <p:tgtEl>
                                          <p:spTgt spid="1044"/>
                                        </p:tgtEl>
                                      </p:cBhvr>
                                    </p:animEffect>
                                  </p:childTnLst>
                                </p:cTn>
                              </p:par>
                            </p:childTnLst>
                          </p:cTn>
                        </p:par>
                        <p:par>
                          <p:cTn id="36" fill="hold">
                            <p:stCondLst>
                              <p:cond delay="9000"/>
                            </p:stCondLst>
                            <p:childTnLst>
                              <p:par>
                                <p:cTn id="37" presetID="6" presetClass="entr" presetSubtype="32" fill="hold" nodeType="afterEffect">
                                  <p:stCondLst>
                                    <p:cond delay="0"/>
                                  </p:stCondLst>
                                  <p:childTnLst>
                                    <p:set>
                                      <p:cBhvr>
                                        <p:cTn id="38" dur="1" fill="hold">
                                          <p:stCondLst>
                                            <p:cond delay="0"/>
                                          </p:stCondLst>
                                        </p:cTn>
                                        <p:tgtEl>
                                          <p:spTgt spid="1038"/>
                                        </p:tgtEl>
                                        <p:attrNameLst>
                                          <p:attrName>style.visibility</p:attrName>
                                        </p:attrNameLst>
                                      </p:cBhvr>
                                      <p:to>
                                        <p:strVal val="visible"/>
                                      </p:to>
                                    </p:set>
                                    <p:animEffect transition="in" filter="circle(out)">
                                      <p:cBhvr>
                                        <p:cTn id="39" dur="1000"/>
                                        <p:tgtEl>
                                          <p:spTgt spid="1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Скругленный прямоугольник 12"/>
          <p:cNvSpPr/>
          <p:nvPr/>
        </p:nvSpPr>
        <p:spPr bwMode="auto">
          <a:xfrm>
            <a:off x="5086515" y="1124744"/>
            <a:ext cx="3805965" cy="5472608"/>
          </a:xfrm>
          <a:prstGeom prst="roundRect">
            <a:avLst>
              <a:gd name="adj" fmla="val 5890"/>
            </a:avLst>
          </a:prstGeom>
          <a:ln>
            <a:solidFill>
              <a:srgbClr val="00B0F0"/>
            </a:solidFill>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charset="0"/>
            </a:endParaRPr>
          </a:p>
        </p:txBody>
      </p:sp>
      <p:sp>
        <p:nvSpPr>
          <p:cNvPr id="6" name="Скругленный прямоугольник 5"/>
          <p:cNvSpPr/>
          <p:nvPr/>
        </p:nvSpPr>
        <p:spPr bwMode="auto">
          <a:xfrm>
            <a:off x="1907704" y="1124744"/>
            <a:ext cx="2952328" cy="5472608"/>
          </a:xfrm>
          <a:prstGeom prst="roundRect">
            <a:avLst>
              <a:gd name="adj" fmla="val 5890"/>
            </a:avLst>
          </a:prstGeom>
          <a:ln>
            <a:solidFill>
              <a:srgbClr val="00B0F0"/>
            </a:solidFill>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charset="0"/>
            </a:endParaRPr>
          </a:p>
        </p:txBody>
      </p:sp>
      <p:sp>
        <p:nvSpPr>
          <p:cNvPr id="7" name="Rectangle 2"/>
          <p:cNvSpPr>
            <a:spLocks noGrp="1" noChangeArrowheads="1"/>
          </p:cNvSpPr>
          <p:nvPr>
            <p:ph type="title"/>
          </p:nvPr>
        </p:nvSpPr>
        <p:spPr>
          <a:xfrm>
            <a:off x="1871975" y="404664"/>
            <a:ext cx="3132073" cy="1124744"/>
          </a:xfrm>
          <a:extLst>
            <a:ext uri="{AF507438-7753-43E0-B8FC-AC1667EBCBE1}">
              <a14:hiddenEffects xmlns:a14="http://schemas.microsoft.com/office/drawing/2010/main">
                <a:effectLst>
                  <a:outerShdw algn="ctr" rotWithShape="0">
                    <a:schemeClr val="hlink"/>
                  </a:outerShdw>
                </a:effectLst>
              </a14:hiddenEffects>
            </a:ext>
          </a:extLst>
        </p:spPr>
        <p:txBody>
          <a:bodyPr/>
          <a:lstStyle/>
          <a:p>
            <a:pPr algn="ctr"/>
            <a:r>
              <a:rPr lang="ru-RU" sz="4000" b="1" dirty="0" smtClean="0">
                <a:solidFill>
                  <a:srgbClr val="FF9933"/>
                </a:solidFill>
                <a:effectLst>
                  <a:outerShdw blurRad="38100" dist="38100" dir="2700000" algn="tl">
                    <a:srgbClr val="000000">
                      <a:alpha val="43137"/>
                    </a:srgbClr>
                  </a:outerShdw>
                </a:effectLst>
                <a:latin typeface="Georgia" pitchFamily="18" charset="0"/>
              </a:rPr>
              <a:t>Предметы</a:t>
            </a:r>
            <a:r>
              <a:rPr lang="ru-RU" sz="5400" b="1" dirty="0">
                <a:solidFill>
                  <a:srgbClr val="FF9933"/>
                </a:solidFill>
                <a:effectLst>
                  <a:outerShdw blurRad="38100" dist="38100" dir="2700000" algn="tl">
                    <a:srgbClr val="000000">
                      <a:alpha val="43137"/>
                    </a:srgbClr>
                  </a:outerShdw>
                </a:effectLst>
                <a:latin typeface="Georgia" pitchFamily="18" charset="0"/>
              </a:rPr>
              <a:t/>
            </a:r>
            <a:br>
              <a:rPr lang="ru-RU" sz="5400" b="1" dirty="0">
                <a:solidFill>
                  <a:srgbClr val="FF9933"/>
                </a:solidFill>
                <a:effectLst>
                  <a:outerShdw blurRad="38100" dist="38100" dir="2700000" algn="tl">
                    <a:srgbClr val="000000">
                      <a:alpha val="43137"/>
                    </a:srgbClr>
                  </a:outerShdw>
                </a:effectLst>
                <a:latin typeface="Georgia" pitchFamily="18" charset="0"/>
              </a:rPr>
            </a:br>
            <a:endParaRPr lang="en-US" sz="5400" b="1" dirty="0">
              <a:ln w="12700">
                <a:solidFill>
                  <a:schemeClr val="tx2">
                    <a:satMod val="155000"/>
                  </a:schemeClr>
                </a:solidFill>
                <a:prstDash val="solid"/>
              </a:ln>
              <a:solidFill>
                <a:srgbClr val="FF9933"/>
              </a:solidFill>
              <a:effectLst>
                <a:outerShdw blurRad="38100" dist="38100" dir="2700000" algn="tl">
                  <a:srgbClr val="000000">
                    <a:alpha val="43137"/>
                  </a:srgbClr>
                </a:outerShdw>
              </a:effectLst>
              <a:latin typeface="Georgia" pitchFamily="18" charset="0"/>
              <a:cs typeface="Calibri" pitchFamily="34" charset="0"/>
            </a:endParaRPr>
          </a:p>
        </p:txBody>
      </p:sp>
      <p:pic>
        <p:nvPicPr>
          <p:cNvPr id="1026" name="Picture 2" descr="C:\Users\Елена\Desktop\КАРТИНКИ ДЛЯ ОФОРМЛЕНИЯ\4.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980264" y="4257393"/>
            <a:ext cx="2727291" cy="20811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Елена\Desktop\КАРТИНКИ ДЛЯ ОФОРМЛЕНИЯ\4.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2112427" y="1601056"/>
            <a:ext cx="898675" cy="10979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funforkids.ru/pictures/books/book025.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489" t="6933" b="10172"/>
          <a:stretch/>
        </p:blipFill>
        <p:spPr bwMode="auto">
          <a:xfrm>
            <a:off x="5086515" y="3312386"/>
            <a:ext cx="1762902" cy="13712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k2x2.info/kulturologija/fantiki/i_030.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5738451" y="1288166"/>
            <a:ext cx="2502091" cy="181965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hkola7gnomov.ru/pictures/spreads/4f8d7c4fee18ea768c8ce70400951954-3.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7164288" y="4527044"/>
            <a:ext cx="1313749" cy="20137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6" descr="http://t2.ftcdn.net/jpg/00/20/25/79/400_F_20257925_cHOcbg4HQ2rtD5chBmXGZpTtAalETSDv.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5433398" y="5006682"/>
            <a:ext cx="1306286" cy="112183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karb.khoz.ru/i/F/skarb-pB.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6967992" y="3107822"/>
            <a:ext cx="1235547" cy="137752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coins.lave.ru/scan/19981226mr.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96664" y="3325829"/>
            <a:ext cx="730203" cy="688955"/>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900igr.net/datai/obschestvoznanie/Mama-mat/0021-030-Podarki-dlja-mamy-soimi-rukami.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43860" y="1962485"/>
            <a:ext cx="1325804" cy="170782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2"/>
          <p:cNvSpPr txBox="1">
            <a:spLocks noChangeArrowheads="1"/>
          </p:cNvSpPr>
          <p:nvPr/>
        </p:nvSpPr>
        <p:spPr bwMode="auto">
          <a:xfrm>
            <a:off x="5035487" y="739069"/>
            <a:ext cx="4026616"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rotWithShape="0">
                    <a:schemeClr val="hlink"/>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ru-RU" sz="4000" b="1" dirty="0" smtClean="0">
                <a:solidFill>
                  <a:srgbClr val="FF9933"/>
                </a:solidFill>
                <a:effectLst>
                  <a:outerShdw blurRad="38100" dist="38100" dir="2700000" algn="tl">
                    <a:srgbClr val="000000">
                      <a:alpha val="43137"/>
                    </a:srgbClr>
                  </a:outerShdw>
                </a:effectLst>
                <a:latin typeface="Georgia" pitchFamily="18" charset="0"/>
              </a:rPr>
              <a:t>Экспонаты </a:t>
            </a:r>
            <a:br>
              <a:rPr lang="ru-RU" sz="4000" b="1" dirty="0" smtClean="0">
                <a:solidFill>
                  <a:srgbClr val="FF9933"/>
                </a:solidFill>
                <a:effectLst>
                  <a:outerShdw blurRad="38100" dist="38100" dir="2700000" algn="tl">
                    <a:srgbClr val="000000">
                      <a:alpha val="43137"/>
                    </a:srgbClr>
                  </a:outerShdw>
                </a:effectLst>
                <a:latin typeface="Georgia" pitchFamily="18" charset="0"/>
              </a:rPr>
            </a:br>
            <a:r>
              <a:rPr lang="ru-RU" sz="4800" b="1" dirty="0" smtClean="0">
                <a:solidFill>
                  <a:srgbClr val="FF9933"/>
                </a:solidFill>
                <a:effectLst>
                  <a:outerShdw blurRad="38100" dist="38100" dir="2700000" algn="tl">
                    <a:srgbClr val="000000">
                      <a:alpha val="43137"/>
                    </a:srgbClr>
                  </a:outerShdw>
                </a:effectLst>
                <a:latin typeface="Georgia" pitchFamily="18" charset="0"/>
              </a:rPr>
              <a:t/>
            </a:r>
            <a:br>
              <a:rPr lang="ru-RU" sz="4800" b="1" dirty="0" smtClean="0">
                <a:solidFill>
                  <a:srgbClr val="FF9933"/>
                </a:solidFill>
                <a:effectLst>
                  <a:outerShdw blurRad="38100" dist="38100" dir="2700000" algn="tl">
                    <a:srgbClr val="000000">
                      <a:alpha val="43137"/>
                    </a:srgbClr>
                  </a:outerShdw>
                </a:effectLst>
                <a:latin typeface="Georgia" pitchFamily="18" charset="0"/>
              </a:rPr>
            </a:br>
            <a:endParaRPr lang="en-US" sz="4800" b="1" dirty="0">
              <a:ln w="12700">
                <a:solidFill>
                  <a:schemeClr val="tx2">
                    <a:satMod val="155000"/>
                  </a:schemeClr>
                </a:solidFill>
                <a:prstDash val="solid"/>
              </a:ln>
              <a:solidFill>
                <a:srgbClr val="FF9933"/>
              </a:solidFill>
              <a:effectLst>
                <a:outerShdw blurRad="38100" dist="38100" dir="2700000" algn="tl">
                  <a:srgbClr val="000000">
                    <a:alpha val="43137"/>
                  </a:srgbClr>
                </a:outerShdw>
              </a:effectLst>
              <a:latin typeface="Georgia" pitchFamily="18" charset="0"/>
              <a:cs typeface="Calibri" pitchFamily="34" charset="0"/>
            </a:endParaRPr>
          </a:p>
        </p:txBody>
      </p:sp>
    </p:spTree>
    <p:extLst>
      <p:ext uri="{BB962C8B-B14F-4D97-AF65-F5344CB8AC3E}">
        <p14:creationId xmlns:p14="http://schemas.microsoft.com/office/powerpoint/2010/main" val="51678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out)">
                                      <p:cBhvr>
                                        <p:cTn id="7" dur="750"/>
                                        <p:tgtEl>
                                          <p:spTgt spid="14"/>
                                        </p:tgtEl>
                                      </p:cBhvr>
                                    </p:animEffect>
                                  </p:childTnLst>
                                </p:cTn>
                              </p:par>
                            </p:childTnLst>
                          </p:cTn>
                        </p:par>
                        <p:par>
                          <p:cTn id="8" fill="hold">
                            <p:stCondLst>
                              <p:cond delay="750"/>
                            </p:stCondLst>
                            <p:childTnLst>
                              <p:par>
                                <p:cTn id="9" presetID="6" presetClass="entr" presetSubtype="32" fill="hold" nodeType="afterEffect">
                                  <p:stCondLst>
                                    <p:cond delay="0"/>
                                  </p:stCondLst>
                                  <p:childTnLst>
                                    <p:set>
                                      <p:cBhvr>
                                        <p:cTn id="10" dur="1" fill="hold">
                                          <p:stCondLst>
                                            <p:cond delay="0"/>
                                          </p:stCondLst>
                                        </p:cTn>
                                        <p:tgtEl>
                                          <p:spTgt spid="1050"/>
                                        </p:tgtEl>
                                        <p:attrNameLst>
                                          <p:attrName>style.visibility</p:attrName>
                                        </p:attrNameLst>
                                      </p:cBhvr>
                                      <p:to>
                                        <p:strVal val="visible"/>
                                      </p:to>
                                    </p:set>
                                    <p:animEffect transition="in" filter="circle(out)">
                                      <p:cBhvr>
                                        <p:cTn id="11" dur="750"/>
                                        <p:tgtEl>
                                          <p:spTgt spid="1050"/>
                                        </p:tgtEl>
                                      </p:cBhvr>
                                    </p:animEffect>
                                  </p:childTnLst>
                                </p:cTn>
                              </p:par>
                            </p:childTnLst>
                          </p:cTn>
                        </p:par>
                        <p:par>
                          <p:cTn id="12" fill="hold">
                            <p:stCondLst>
                              <p:cond delay="1500"/>
                            </p:stCondLst>
                            <p:childTnLst>
                              <p:par>
                                <p:cTn id="13" presetID="6" presetClass="entr" presetSubtype="32" fill="hold" nodeType="afterEffect">
                                  <p:stCondLst>
                                    <p:cond delay="0"/>
                                  </p:stCondLst>
                                  <p:childTnLst>
                                    <p:set>
                                      <p:cBhvr>
                                        <p:cTn id="14" dur="1" fill="hold">
                                          <p:stCondLst>
                                            <p:cond delay="0"/>
                                          </p:stCondLst>
                                        </p:cTn>
                                        <p:tgtEl>
                                          <p:spTgt spid="1044"/>
                                        </p:tgtEl>
                                        <p:attrNameLst>
                                          <p:attrName>style.visibility</p:attrName>
                                        </p:attrNameLst>
                                      </p:cBhvr>
                                      <p:to>
                                        <p:strVal val="visible"/>
                                      </p:to>
                                    </p:set>
                                    <p:animEffect transition="in" filter="circle(out)">
                                      <p:cBhvr>
                                        <p:cTn id="15" dur="750"/>
                                        <p:tgtEl>
                                          <p:spTgt spid="1044"/>
                                        </p:tgtEl>
                                      </p:cBhvr>
                                    </p:animEffect>
                                  </p:childTnLst>
                                </p:cTn>
                              </p:par>
                            </p:childTnLst>
                          </p:cTn>
                        </p:par>
                        <p:par>
                          <p:cTn id="16" fill="hold">
                            <p:stCondLst>
                              <p:cond delay="2250"/>
                            </p:stCondLst>
                            <p:childTnLst>
                              <p:par>
                                <p:cTn id="17" presetID="6" presetClass="entr" presetSubtype="32"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circle(out)">
                                      <p:cBhvr>
                                        <p:cTn id="19" dur="750"/>
                                        <p:tgtEl>
                                          <p:spTgt spid="1026"/>
                                        </p:tgtEl>
                                      </p:cBhvr>
                                    </p:animEffect>
                                  </p:childTnLst>
                                </p:cTn>
                              </p:par>
                            </p:childTnLst>
                          </p:cTn>
                        </p:par>
                        <p:par>
                          <p:cTn id="20" fill="hold">
                            <p:stCondLst>
                              <p:cond delay="3000"/>
                            </p:stCondLst>
                            <p:childTnLst>
                              <p:par>
                                <p:cTn id="21" presetID="6" presetClass="entr" presetSubtype="32" fill="hold" nodeType="afterEffect">
                                  <p:stCondLst>
                                    <p:cond delay="0"/>
                                  </p:stCondLst>
                                  <p:childTnLst>
                                    <p:set>
                                      <p:cBhvr>
                                        <p:cTn id="22" dur="1" fill="hold">
                                          <p:stCondLst>
                                            <p:cond delay="0"/>
                                          </p:stCondLst>
                                        </p:cTn>
                                        <p:tgtEl>
                                          <p:spTgt spid="1034"/>
                                        </p:tgtEl>
                                        <p:attrNameLst>
                                          <p:attrName>style.visibility</p:attrName>
                                        </p:attrNameLst>
                                      </p:cBhvr>
                                      <p:to>
                                        <p:strVal val="visible"/>
                                      </p:to>
                                    </p:set>
                                    <p:animEffect transition="in" filter="circle(out)">
                                      <p:cBhvr>
                                        <p:cTn id="23" dur="750"/>
                                        <p:tgtEl>
                                          <p:spTgt spid="1034"/>
                                        </p:tgtEl>
                                      </p:cBhvr>
                                    </p:animEffect>
                                  </p:childTnLst>
                                </p:cTn>
                              </p:par>
                            </p:childTnLst>
                          </p:cTn>
                        </p:par>
                        <p:par>
                          <p:cTn id="24" fill="hold">
                            <p:stCondLst>
                              <p:cond delay="3750"/>
                            </p:stCondLst>
                            <p:childTnLst>
                              <p:par>
                                <p:cTn id="25" presetID="6" presetClass="entr" presetSubtype="32" fill="hold" nodeType="afterEffect">
                                  <p:stCondLst>
                                    <p:cond delay="0"/>
                                  </p:stCondLst>
                                  <p:childTnLst>
                                    <p:set>
                                      <p:cBhvr>
                                        <p:cTn id="26" dur="1" fill="hold">
                                          <p:stCondLst>
                                            <p:cond delay="0"/>
                                          </p:stCondLst>
                                        </p:cTn>
                                        <p:tgtEl>
                                          <p:spTgt spid="1032"/>
                                        </p:tgtEl>
                                        <p:attrNameLst>
                                          <p:attrName>style.visibility</p:attrName>
                                        </p:attrNameLst>
                                      </p:cBhvr>
                                      <p:to>
                                        <p:strVal val="visible"/>
                                      </p:to>
                                    </p:set>
                                    <p:animEffect transition="in" filter="circle(out)">
                                      <p:cBhvr>
                                        <p:cTn id="27" dur="750"/>
                                        <p:tgtEl>
                                          <p:spTgt spid="1032"/>
                                        </p:tgtEl>
                                      </p:cBhvr>
                                    </p:animEffect>
                                  </p:childTnLst>
                                </p:cTn>
                              </p:par>
                            </p:childTnLst>
                          </p:cTn>
                        </p:par>
                        <p:par>
                          <p:cTn id="28" fill="hold">
                            <p:stCondLst>
                              <p:cond delay="4500"/>
                            </p:stCondLst>
                            <p:childTnLst>
                              <p:par>
                                <p:cTn id="29" presetID="6" presetClass="entr" presetSubtype="32" fill="hold" nodeType="afterEffect">
                                  <p:stCondLst>
                                    <p:cond delay="0"/>
                                  </p:stCondLst>
                                  <p:childTnLst>
                                    <p:set>
                                      <p:cBhvr>
                                        <p:cTn id="30" dur="1" fill="hold">
                                          <p:stCondLst>
                                            <p:cond delay="0"/>
                                          </p:stCondLst>
                                        </p:cTn>
                                        <p:tgtEl>
                                          <p:spTgt spid="1042"/>
                                        </p:tgtEl>
                                        <p:attrNameLst>
                                          <p:attrName>style.visibility</p:attrName>
                                        </p:attrNameLst>
                                      </p:cBhvr>
                                      <p:to>
                                        <p:strVal val="visible"/>
                                      </p:to>
                                    </p:set>
                                    <p:animEffect transition="in" filter="circle(out)">
                                      <p:cBhvr>
                                        <p:cTn id="31" dur="750"/>
                                        <p:tgtEl>
                                          <p:spTgt spid="1042"/>
                                        </p:tgtEl>
                                      </p:cBhvr>
                                    </p:animEffect>
                                  </p:childTnLst>
                                </p:cTn>
                              </p:par>
                              <p:par>
                                <p:cTn id="32" presetID="6" presetClass="entr" presetSubtype="3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ircle(out)">
                                      <p:cBhvr>
                                        <p:cTn id="34" dur="750"/>
                                        <p:tgtEl>
                                          <p:spTgt spid="4"/>
                                        </p:tgtEl>
                                      </p:cBhvr>
                                    </p:animEffect>
                                  </p:childTnLst>
                                </p:cTn>
                              </p:par>
                            </p:childTnLst>
                          </p:cTn>
                        </p:par>
                        <p:par>
                          <p:cTn id="35" fill="hold">
                            <p:stCondLst>
                              <p:cond delay="5250"/>
                            </p:stCondLst>
                            <p:childTnLst>
                              <p:par>
                                <p:cTn id="36" presetID="6" presetClass="entr" presetSubtype="32" fill="hold" nodeType="afterEffect">
                                  <p:stCondLst>
                                    <p:cond delay="0"/>
                                  </p:stCondLst>
                                  <p:childTnLst>
                                    <p:set>
                                      <p:cBhvr>
                                        <p:cTn id="37" dur="1" fill="hold">
                                          <p:stCondLst>
                                            <p:cond delay="0"/>
                                          </p:stCondLst>
                                        </p:cTn>
                                        <p:tgtEl>
                                          <p:spTgt spid="1038"/>
                                        </p:tgtEl>
                                        <p:attrNameLst>
                                          <p:attrName>style.visibility</p:attrName>
                                        </p:attrNameLst>
                                      </p:cBhvr>
                                      <p:to>
                                        <p:strVal val="visible"/>
                                      </p:to>
                                    </p:set>
                                    <p:animEffect transition="in" filter="circle(out)">
                                      <p:cBhvr>
                                        <p:cTn id="38" dur="750"/>
                                        <p:tgtEl>
                                          <p:spTgt spid="1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Скругленный прямоугольник 5"/>
          <p:cNvSpPr/>
          <p:nvPr/>
        </p:nvSpPr>
        <p:spPr bwMode="auto">
          <a:xfrm>
            <a:off x="2051720" y="1196752"/>
            <a:ext cx="6912768" cy="5283213"/>
          </a:xfrm>
          <a:prstGeom prst="roundRect">
            <a:avLst>
              <a:gd name="adj" fmla="val 5890"/>
            </a:avLst>
          </a:prstGeom>
          <a:ln>
            <a:solidFill>
              <a:srgbClr val="00B0F0"/>
            </a:solidFill>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charset="0"/>
            </a:endParaRPr>
          </a:p>
        </p:txBody>
      </p:sp>
      <p:sp>
        <p:nvSpPr>
          <p:cNvPr id="7" name="Rectangle 2"/>
          <p:cNvSpPr>
            <a:spLocks noGrp="1" noChangeArrowheads="1"/>
          </p:cNvSpPr>
          <p:nvPr>
            <p:ph type="title"/>
          </p:nvPr>
        </p:nvSpPr>
        <p:spPr>
          <a:xfrm>
            <a:off x="1187624" y="396714"/>
            <a:ext cx="8424936" cy="980729"/>
          </a:xfrm>
          <a:extLst>
            <a:ext uri="{AF507438-7753-43E0-B8FC-AC1667EBCBE1}">
              <a14:hiddenEffects xmlns:a14="http://schemas.microsoft.com/office/drawing/2010/main">
                <a:effectLst>
                  <a:outerShdw algn="ctr" rotWithShape="0">
                    <a:schemeClr val="hlink"/>
                  </a:outerShdw>
                </a:effectLst>
              </a14:hiddenEffects>
            </a:ext>
          </a:extLst>
        </p:spPr>
        <p:txBody>
          <a:bodyPr/>
          <a:lstStyle/>
          <a:p>
            <a:pPr algn="ctr"/>
            <a:r>
              <a:rPr lang="ru-RU" sz="4000" b="1" dirty="0" smtClean="0">
                <a:solidFill>
                  <a:srgbClr val="FF9933"/>
                </a:solidFill>
                <a:effectLst>
                  <a:outerShdw blurRad="38100" dist="38100" dir="2700000" algn="tl">
                    <a:srgbClr val="000000">
                      <a:alpha val="43137"/>
                    </a:srgbClr>
                  </a:outerShdw>
                </a:effectLst>
                <a:latin typeface="Georgia" pitchFamily="18" charset="0"/>
              </a:rPr>
              <a:t>Какие музеи </a:t>
            </a:r>
            <a:br>
              <a:rPr lang="ru-RU" sz="4000" b="1" dirty="0" smtClean="0">
                <a:solidFill>
                  <a:srgbClr val="FF9933"/>
                </a:solidFill>
                <a:effectLst>
                  <a:outerShdw blurRad="38100" dist="38100" dir="2700000" algn="tl">
                    <a:srgbClr val="000000">
                      <a:alpha val="43137"/>
                    </a:srgbClr>
                  </a:outerShdw>
                </a:effectLst>
                <a:latin typeface="Georgia" pitchFamily="18" charset="0"/>
              </a:rPr>
            </a:br>
            <a:r>
              <a:rPr lang="ru-RU" sz="4000" b="1" dirty="0" smtClean="0">
                <a:solidFill>
                  <a:srgbClr val="FF9933"/>
                </a:solidFill>
                <a:effectLst>
                  <a:outerShdw blurRad="38100" dist="38100" dir="2700000" algn="tl">
                    <a:srgbClr val="000000">
                      <a:alpha val="43137"/>
                    </a:srgbClr>
                  </a:outerShdw>
                </a:effectLst>
                <a:latin typeface="Georgia" pitchFamily="18" charset="0"/>
              </a:rPr>
              <a:t>нашего города ты знаешь? </a:t>
            </a:r>
            <a:r>
              <a:rPr lang="ru-RU" dirty="0">
                <a:solidFill>
                  <a:srgbClr val="FF9933"/>
                </a:solidFill>
              </a:rPr>
              <a:t/>
            </a:r>
            <a:br>
              <a:rPr lang="ru-RU" dirty="0">
                <a:solidFill>
                  <a:srgbClr val="FF9933"/>
                </a:solidFill>
              </a:rPr>
            </a:br>
            <a:endParaRPr lang="en-US" b="1" dirty="0">
              <a:ln w="12700">
                <a:solidFill>
                  <a:schemeClr val="tx2">
                    <a:satMod val="155000"/>
                  </a:schemeClr>
                </a:solidFill>
                <a:prstDash val="solid"/>
              </a:ln>
              <a:solidFill>
                <a:srgbClr val="FF9933"/>
              </a:solidFill>
              <a:effectLst>
                <a:outerShdw blurRad="41275" dist="20320" dir="1800000" algn="tl" rotWithShape="0">
                  <a:srgbClr val="000000">
                    <a:alpha val="40000"/>
                  </a:srgbClr>
                </a:outerShdw>
              </a:effectLst>
              <a:latin typeface="Calibri" pitchFamily="34" charset="0"/>
              <a:cs typeface="Calibri" pitchFamily="34" charset="0"/>
            </a:endParaRPr>
          </a:p>
        </p:txBody>
      </p:sp>
      <p:pic>
        <p:nvPicPr>
          <p:cNvPr id="2050" name="Picture 2" descr="http://www.smolensk-museum.ru/photos/resized/muzey_skazki_250_18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4558" y="1412776"/>
            <a:ext cx="2381250" cy="17716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smolensk-museum.ru/photos/resized/01_(5)_250_17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6415" y="1453360"/>
            <a:ext cx="2474373" cy="17716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smolensk-museum.ru/photos/resized/voyna_2_480_36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4792" y="4075116"/>
            <a:ext cx="2232247" cy="167418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smolensk-museum.ru/photos/resized/gromovaya_2_150_20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1767" y="3844302"/>
            <a:ext cx="14287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smolensk-museum.ru/photos/resized/teremok_2_250_187.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16488" y="4160747"/>
            <a:ext cx="2117881" cy="15841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13490" y="3225012"/>
            <a:ext cx="2063385" cy="400110"/>
          </a:xfrm>
          <a:prstGeom prst="rect">
            <a:avLst/>
          </a:prstGeom>
          <a:noFill/>
        </p:spPr>
        <p:txBody>
          <a:bodyPr wrap="none" rtlCol="0">
            <a:spAutoFit/>
          </a:bodyPr>
          <a:lstStyle/>
          <a:p>
            <a:r>
              <a:rPr lang="ru-RU" sz="2000" b="1" dirty="0" smtClean="0">
                <a:solidFill>
                  <a:srgbClr val="00B0F0"/>
                </a:solidFill>
                <a:effectLst>
                  <a:outerShdw blurRad="38100" dist="38100" dir="2700000" algn="tl">
                    <a:srgbClr val="000000">
                      <a:alpha val="43137"/>
                    </a:srgbClr>
                  </a:outerShdw>
                </a:effectLst>
                <a:latin typeface="Georgia" pitchFamily="18" charset="0"/>
              </a:rPr>
              <a:t>Музей сказки</a:t>
            </a:r>
            <a:endParaRPr lang="ru-RU" sz="2000" b="1" dirty="0">
              <a:solidFill>
                <a:srgbClr val="00B0F0"/>
              </a:solidFill>
              <a:effectLst>
                <a:outerShdw blurRad="38100" dist="38100" dir="2700000" algn="tl">
                  <a:srgbClr val="000000">
                    <a:alpha val="43137"/>
                  </a:srgbClr>
                </a:outerShdw>
              </a:effectLst>
              <a:latin typeface="Georgia" pitchFamily="18" charset="0"/>
            </a:endParaRPr>
          </a:p>
        </p:txBody>
      </p:sp>
      <p:sp>
        <p:nvSpPr>
          <p:cNvPr id="10" name="TextBox 9"/>
          <p:cNvSpPr txBox="1"/>
          <p:nvPr/>
        </p:nvSpPr>
        <p:spPr>
          <a:xfrm>
            <a:off x="5220072" y="3225012"/>
            <a:ext cx="3631122" cy="400110"/>
          </a:xfrm>
          <a:prstGeom prst="rect">
            <a:avLst/>
          </a:prstGeom>
          <a:noFill/>
        </p:spPr>
        <p:txBody>
          <a:bodyPr wrap="none" rtlCol="0">
            <a:spAutoFit/>
          </a:bodyPr>
          <a:lstStyle/>
          <a:p>
            <a:r>
              <a:rPr lang="ru-RU" sz="2000" b="1" dirty="0" smtClean="0">
                <a:solidFill>
                  <a:srgbClr val="00B0F0"/>
                </a:solidFill>
                <a:effectLst>
                  <a:outerShdw blurRad="38100" dist="38100" dir="2700000" algn="tl">
                    <a:srgbClr val="000000">
                      <a:alpha val="43137"/>
                    </a:srgbClr>
                  </a:outerShdw>
                </a:effectLst>
                <a:latin typeface="Georgia" pitchFamily="18" charset="0"/>
              </a:rPr>
              <a:t>Художественная галерея</a:t>
            </a:r>
            <a:endParaRPr lang="ru-RU" sz="2000" b="1" dirty="0">
              <a:solidFill>
                <a:srgbClr val="00B0F0"/>
              </a:solidFill>
              <a:effectLst>
                <a:outerShdw blurRad="38100" dist="38100" dir="2700000" algn="tl">
                  <a:srgbClr val="000000">
                    <a:alpha val="43137"/>
                  </a:srgbClr>
                </a:outerShdw>
              </a:effectLst>
              <a:latin typeface="Georgia" pitchFamily="18" charset="0"/>
            </a:endParaRPr>
          </a:p>
        </p:txBody>
      </p:sp>
      <p:sp>
        <p:nvSpPr>
          <p:cNvPr id="11" name="TextBox 10"/>
          <p:cNvSpPr txBox="1"/>
          <p:nvPr/>
        </p:nvSpPr>
        <p:spPr>
          <a:xfrm>
            <a:off x="2459140" y="5864816"/>
            <a:ext cx="1723549" cy="400110"/>
          </a:xfrm>
          <a:prstGeom prst="rect">
            <a:avLst/>
          </a:prstGeom>
          <a:noFill/>
        </p:spPr>
        <p:txBody>
          <a:bodyPr wrap="none" rtlCol="0">
            <a:spAutoFit/>
          </a:bodyPr>
          <a:lstStyle/>
          <a:p>
            <a:r>
              <a:rPr lang="ru-RU" sz="2000" b="1" dirty="0" smtClean="0">
                <a:solidFill>
                  <a:srgbClr val="00B0F0"/>
                </a:solidFill>
                <a:effectLst>
                  <a:outerShdw blurRad="38100" dist="38100" dir="2700000" algn="tl">
                    <a:srgbClr val="000000">
                      <a:alpha val="43137"/>
                    </a:srgbClr>
                  </a:outerShdw>
                </a:effectLst>
                <a:latin typeface="Georgia" pitchFamily="18" charset="0"/>
              </a:rPr>
              <a:t>Музей ВОВ</a:t>
            </a:r>
            <a:endParaRPr lang="ru-RU" sz="2000" b="1" dirty="0">
              <a:solidFill>
                <a:srgbClr val="00B0F0"/>
              </a:solidFill>
              <a:effectLst>
                <a:outerShdw blurRad="38100" dist="38100" dir="2700000" algn="tl">
                  <a:srgbClr val="000000">
                    <a:alpha val="43137"/>
                  </a:srgbClr>
                </a:outerShdw>
              </a:effectLst>
              <a:latin typeface="Georgia" pitchFamily="18" charset="0"/>
            </a:endParaRPr>
          </a:p>
        </p:txBody>
      </p:sp>
      <p:sp>
        <p:nvSpPr>
          <p:cNvPr id="12" name="TextBox 11"/>
          <p:cNvSpPr txBox="1"/>
          <p:nvPr/>
        </p:nvSpPr>
        <p:spPr>
          <a:xfrm>
            <a:off x="4437039" y="5771295"/>
            <a:ext cx="2313258" cy="707886"/>
          </a:xfrm>
          <a:prstGeom prst="rect">
            <a:avLst/>
          </a:prstGeom>
          <a:noFill/>
        </p:spPr>
        <p:txBody>
          <a:bodyPr wrap="square" rtlCol="0">
            <a:spAutoFit/>
          </a:bodyPr>
          <a:lstStyle/>
          <a:p>
            <a:r>
              <a:rPr lang="ru-RU" sz="2000" b="1" dirty="0" smtClean="0">
                <a:solidFill>
                  <a:srgbClr val="00B0F0"/>
                </a:solidFill>
                <a:effectLst>
                  <a:outerShdw blurRad="38100" dist="38100" dir="2700000" algn="tl">
                    <a:srgbClr val="000000">
                      <a:alpha val="43137"/>
                    </a:srgbClr>
                  </a:outerShdw>
                </a:effectLst>
                <a:latin typeface="Georgia" pitchFamily="18" charset="0"/>
              </a:rPr>
              <a:t>Исторический музей</a:t>
            </a:r>
            <a:endParaRPr lang="ru-RU" sz="2000" b="1" dirty="0">
              <a:solidFill>
                <a:srgbClr val="00B0F0"/>
              </a:solidFill>
              <a:effectLst>
                <a:outerShdw blurRad="38100" dist="38100" dir="2700000" algn="tl">
                  <a:srgbClr val="000000">
                    <a:alpha val="43137"/>
                  </a:srgbClr>
                </a:outerShdw>
              </a:effectLst>
              <a:latin typeface="Georgia" pitchFamily="18" charset="0"/>
            </a:endParaRPr>
          </a:p>
        </p:txBody>
      </p:sp>
      <p:sp>
        <p:nvSpPr>
          <p:cNvPr id="13" name="TextBox 12"/>
          <p:cNvSpPr txBox="1"/>
          <p:nvPr/>
        </p:nvSpPr>
        <p:spPr>
          <a:xfrm>
            <a:off x="6990894" y="5864816"/>
            <a:ext cx="1665842" cy="400110"/>
          </a:xfrm>
          <a:prstGeom prst="rect">
            <a:avLst/>
          </a:prstGeom>
          <a:noFill/>
        </p:spPr>
        <p:txBody>
          <a:bodyPr wrap="none" rtlCol="0">
            <a:spAutoFit/>
          </a:bodyPr>
          <a:lstStyle/>
          <a:p>
            <a:r>
              <a:rPr lang="ru-RU" sz="2000" b="1" dirty="0" smtClean="0">
                <a:solidFill>
                  <a:srgbClr val="00B0F0"/>
                </a:solidFill>
                <a:effectLst>
                  <a:outerShdw blurRad="38100" dist="38100" dir="2700000" algn="tl">
                    <a:srgbClr val="000000">
                      <a:alpha val="43137"/>
                    </a:srgbClr>
                  </a:outerShdw>
                </a:effectLst>
                <a:latin typeface="Georgia" pitchFamily="18" charset="0"/>
              </a:rPr>
              <a:t>«Теремок»</a:t>
            </a:r>
            <a:endParaRPr lang="ru-RU" sz="2000" b="1" dirty="0">
              <a:solidFill>
                <a:srgbClr val="00B0F0"/>
              </a:solidFill>
              <a:effectLst>
                <a:outerShdw blurRad="38100" dist="38100" dir="2700000" algn="tl">
                  <a:srgbClr val="000000">
                    <a:alpha val="43137"/>
                  </a:srgbClr>
                </a:outerShdw>
              </a:effectLst>
              <a:latin typeface="Georgia" pitchFamily="18" charset="0"/>
            </a:endParaRPr>
          </a:p>
        </p:txBody>
      </p:sp>
    </p:spTree>
    <p:extLst>
      <p:ext uri="{BB962C8B-B14F-4D97-AF65-F5344CB8AC3E}">
        <p14:creationId xmlns:p14="http://schemas.microsoft.com/office/powerpoint/2010/main" val="29839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wheel(1)">
                                      <p:cBhvr>
                                        <p:cTn id="17" dur="20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2054"/>
                                        </p:tgtEl>
                                        <p:attrNameLst>
                                          <p:attrName>style.visibility</p:attrName>
                                        </p:attrNameLst>
                                      </p:cBhvr>
                                      <p:to>
                                        <p:strVal val="visible"/>
                                      </p:to>
                                    </p:set>
                                    <p:animEffect transition="in" filter="wheel(1)">
                                      <p:cBhvr>
                                        <p:cTn id="27" dur="2000"/>
                                        <p:tgtEl>
                                          <p:spTgt spid="205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2056"/>
                                        </p:tgtEl>
                                        <p:attrNameLst>
                                          <p:attrName>style.visibility</p:attrName>
                                        </p:attrNameLst>
                                      </p:cBhvr>
                                      <p:to>
                                        <p:strVal val="visible"/>
                                      </p:to>
                                    </p:set>
                                    <p:animEffect transition="in" filter="wheel(1)">
                                      <p:cBhvr>
                                        <p:cTn id="37" dur="2000"/>
                                        <p:tgtEl>
                                          <p:spTgt spid="205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2058"/>
                                        </p:tgtEl>
                                        <p:attrNameLst>
                                          <p:attrName>style.visibility</p:attrName>
                                        </p:attrNameLst>
                                      </p:cBhvr>
                                      <p:to>
                                        <p:strVal val="visible"/>
                                      </p:to>
                                    </p:set>
                                    <p:animEffect transition="in" filter="wheel(1)">
                                      <p:cBhvr>
                                        <p:cTn id="47" dur="2000"/>
                                        <p:tgtEl>
                                          <p:spTgt spid="205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Скругленный прямоугольник 5"/>
          <p:cNvSpPr/>
          <p:nvPr/>
        </p:nvSpPr>
        <p:spPr bwMode="auto">
          <a:xfrm>
            <a:off x="2073424" y="1314604"/>
            <a:ext cx="6912768" cy="4923173"/>
          </a:xfrm>
          <a:prstGeom prst="roundRect">
            <a:avLst>
              <a:gd name="adj" fmla="val 5890"/>
            </a:avLst>
          </a:prstGeom>
          <a:ln>
            <a:solidFill>
              <a:srgbClr val="00B0F0"/>
            </a:solidFill>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charset="0"/>
            </a:endParaRPr>
          </a:p>
        </p:txBody>
      </p:sp>
      <p:sp>
        <p:nvSpPr>
          <p:cNvPr id="7" name="Rectangle 2"/>
          <p:cNvSpPr>
            <a:spLocks noGrp="1" noChangeArrowheads="1"/>
          </p:cNvSpPr>
          <p:nvPr>
            <p:ph type="title"/>
          </p:nvPr>
        </p:nvSpPr>
        <p:spPr>
          <a:xfrm>
            <a:off x="1187624" y="578332"/>
            <a:ext cx="8424936" cy="980729"/>
          </a:xfrm>
          <a:extLst>
            <a:ext uri="{AF507438-7753-43E0-B8FC-AC1667EBCBE1}">
              <a14:hiddenEffects xmlns:a14="http://schemas.microsoft.com/office/drawing/2010/main">
                <a:effectLst>
                  <a:outerShdw algn="ctr" rotWithShape="0">
                    <a:schemeClr val="hlink"/>
                  </a:outerShdw>
                </a:effectLst>
              </a14:hiddenEffects>
            </a:ext>
          </a:extLst>
        </p:spPr>
        <p:txBody>
          <a:bodyPr/>
          <a:lstStyle/>
          <a:p>
            <a:pPr algn="ctr"/>
            <a:r>
              <a:rPr lang="ru-RU" sz="4000" b="1" dirty="0" smtClean="0">
                <a:solidFill>
                  <a:srgbClr val="FF9933"/>
                </a:solidFill>
                <a:effectLst>
                  <a:outerShdw blurRad="38100" dist="38100" dir="2700000" algn="tl">
                    <a:srgbClr val="000000">
                      <a:alpha val="43137"/>
                    </a:srgbClr>
                  </a:outerShdw>
                </a:effectLst>
                <a:latin typeface="Georgia" pitchFamily="18" charset="0"/>
              </a:rPr>
              <a:t>Что нельзя делать в музее</a:t>
            </a:r>
            <a:r>
              <a:rPr lang="ru-RU" dirty="0">
                <a:solidFill>
                  <a:srgbClr val="FF9933"/>
                </a:solidFill>
              </a:rPr>
              <a:t/>
            </a:r>
            <a:br>
              <a:rPr lang="ru-RU" dirty="0">
                <a:solidFill>
                  <a:srgbClr val="FF9933"/>
                </a:solidFill>
              </a:rPr>
            </a:br>
            <a:endParaRPr lang="en-US" b="1" dirty="0">
              <a:ln w="12700">
                <a:solidFill>
                  <a:schemeClr val="tx2">
                    <a:satMod val="155000"/>
                  </a:schemeClr>
                </a:solidFill>
                <a:prstDash val="solid"/>
              </a:ln>
              <a:solidFill>
                <a:srgbClr val="FF9933"/>
              </a:solidFill>
              <a:effectLst>
                <a:outerShdw blurRad="41275" dist="20320" dir="1800000" algn="tl" rotWithShape="0">
                  <a:srgbClr val="000000">
                    <a:alpha val="40000"/>
                  </a:srgbClr>
                </a:outerShdw>
              </a:effectLst>
              <a:latin typeface="Calibri" pitchFamily="34" charset="0"/>
              <a:cs typeface="Calibri" pitchFamily="34" charset="0"/>
            </a:endParaRPr>
          </a:p>
        </p:txBody>
      </p:sp>
      <p:pic>
        <p:nvPicPr>
          <p:cNvPr id="5" name="Picture 23" descr="C:\Users\Lena\Desktop\солнце\80199364_large_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2938" y="1823628"/>
            <a:ext cx="1547130" cy="13681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92435" y="2276872"/>
            <a:ext cx="335349" cy="461665"/>
          </a:xfrm>
          <a:prstGeom prst="rect">
            <a:avLst/>
          </a:prstGeom>
          <a:noFill/>
        </p:spPr>
        <p:txBody>
          <a:bodyPr wrap="none" rtlCol="0">
            <a:spAutoFit/>
          </a:bodyPr>
          <a:lstStyle/>
          <a:p>
            <a:r>
              <a:rPr lang="ru-RU" b="1" dirty="0" smtClean="0">
                <a:solidFill>
                  <a:srgbClr val="00B0F0"/>
                </a:solidFill>
                <a:effectLst>
                  <a:outerShdw blurRad="38100" dist="38100" dir="2700000" algn="tl">
                    <a:srgbClr val="000000">
                      <a:alpha val="43137"/>
                    </a:srgbClr>
                  </a:outerShdw>
                </a:effectLst>
                <a:latin typeface="Georgia" pitchFamily="18" charset="0"/>
              </a:rPr>
              <a:t>1</a:t>
            </a:r>
            <a:endParaRPr lang="ru-RU" b="1" dirty="0">
              <a:solidFill>
                <a:srgbClr val="00B0F0"/>
              </a:solidFill>
              <a:effectLst>
                <a:outerShdw blurRad="38100" dist="38100" dir="2700000" algn="tl">
                  <a:srgbClr val="000000">
                    <a:alpha val="43137"/>
                  </a:srgbClr>
                </a:outerShdw>
              </a:effectLst>
              <a:latin typeface="Georgia" pitchFamily="18" charset="0"/>
            </a:endParaRPr>
          </a:p>
        </p:txBody>
      </p:sp>
      <p:sp>
        <p:nvSpPr>
          <p:cNvPr id="8" name="TextBox 7"/>
          <p:cNvSpPr txBox="1"/>
          <p:nvPr/>
        </p:nvSpPr>
        <p:spPr>
          <a:xfrm>
            <a:off x="4407146" y="2407196"/>
            <a:ext cx="377026" cy="461665"/>
          </a:xfrm>
          <a:prstGeom prst="rect">
            <a:avLst/>
          </a:prstGeom>
          <a:noFill/>
        </p:spPr>
        <p:txBody>
          <a:bodyPr wrap="none" rtlCol="0">
            <a:spAutoFit/>
          </a:bodyPr>
          <a:lstStyle/>
          <a:p>
            <a:r>
              <a:rPr lang="ru-RU" b="1" dirty="0" smtClean="0">
                <a:solidFill>
                  <a:srgbClr val="00B0F0"/>
                </a:solidFill>
                <a:effectLst>
                  <a:outerShdw blurRad="38100" dist="38100" dir="2700000" algn="tl">
                    <a:srgbClr val="000000">
                      <a:alpha val="43137"/>
                    </a:srgbClr>
                  </a:outerShdw>
                </a:effectLst>
                <a:latin typeface="Georgia" pitchFamily="18" charset="0"/>
              </a:rPr>
              <a:t>2</a:t>
            </a:r>
            <a:endParaRPr lang="ru-RU" b="1" dirty="0">
              <a:solidFill>
                <a:srgbClr val="00B0F0"/>
              </a:solidFill>
              <a:effectLst>
                <a:outerShdw blurRad="38100" dist="38100" dir="2700000" algn="tl">
                  <a:srgbClr val="000000">
                    <a:alpha val="43137"/>
                  </a:srgbClr>
                </a:outerShdw>
              </a:effectLst>
              <a:latin typeface="Georgia" pitchFamily="18" charset="0"/>
            </a:endParaRPr>
          </a:p>
        </p:txBody>
      </p:sp>
      <p:sp>
        <p:nvSpPr>
          <p:cNvPr id="9" name="TextBox 8"/>
          <p:cNvSpPr txBox="1"/>
          <p:nvPr/>
        </p:nvSpPr>
        <p:spPr>
          <a:xfrm>
            <a:off x="6361316" y="2417027"/>
            <a:ext cx="377026" cy="461665"/>
          </a:xfrm>
          <a:prstGeom prst="rect">
            <a:avLst/>
          </a:prstGeom>
          <a:noFill/>
        </p:spPr>
        <p:txBody>
          <a:bodyPr wrap="none" rtlCol="0">
            <a:spAutoFit/>
          </a:bodyPr>
          <a:lstStyle/>
          <a:p>
            <a:r>
              <a:rPr lang="ru-RU" b="1" dirty="0" smtClean="0">
                <a:solidFill>
                  <a:srgbClr val="00B0F0"/>
                </a:solidFill>
                <a:effectLst>
                  <a:outerShdw blurRad="38100" dist="38100" dir="2700000" algn="tl">
                    <a:srgbClr val="000000">
                      <a:alpha val="43137"/>
                    </a:srgbClr>
                  </a:outerShdw>
                </a:effectLst>
                <a:latin typeface="Georgia" pitchFamily="18" charset="0"/>
              </a:rPr>
              <a:t>3</a:t>
            </a:r>
            <a:endParaRPr lang="ru-RU" b="1" dirty="0">
              <a:solidFill>
                <a:srgbClr val="00B0F0"/>
              </a:solidFill>
              <a:effectLst>
                <a:outerShdw blurRad="38100" dist="38100" dir="2700000" algn="tl">
                  <a:srgbClr val="000000">
                    <a:alpha val="43137"/>
                  </a:srgbClr>
                </a:outerShdw>
              </a:effectLst>
              <a:latin typeface="Georgia" pitchFamily="18" charset="0"/>
            </a:endParaRPr>
          </a:p>
        </p:txBody>
      </p:sp>
      <p:sp>
        <p:nvSpPr>
          <p:cNvPr id="10" name="TextBox 9"/>
          <p:cNvSpPr txBox="1"/>
          <p:nvPr/>
        </p:nvSpPr>
        <p:spPr>
          <a:xfrm>
            <a:off x="2410417" y="4670807"/>
            <a:ext cx="385042" cy="461665"/>
          </a:xfrm>
          <a:prstGeom prst="rect">
            <a:avLst/>
          </a:prstGeom>
          <a:noFill/>
        </p:spPr>
        <p:txBody>
          <a:bodyPr wrap="none" rtlCol="0">
            <a:spAutoFit/>
          </a:bodyPr>
          <a:lstStyle/>
          <a:p>
            <a:r>
              <a:rPr lang="ru-RU" b="1" dirty="0" smtClean="0">
                <a:solidFill>
                  <a:srgbClr val="00B0F0"/>
                </a:solidFill>
                <a:effectLst>
                  <a:outerShdw blurRad="38100" dist="38100" dir="2700000" algn="tl">
                    <a:srgbClr val="000000">
                      <a:alpha val="43137"/>
                    </a:srgbClr>
                  </a:outerShdw>
                </a:effectLst>
                <a:latin typeface="Georgia" pitchFamily="18" charset="0"/>
              </a:rPr>
              <a:t>4</a:t>
            </a:r>
            <a:endParaRPr lang="ru-RU" b="1" dirty="0">
              <a:solidFill>
                <a:srgbClr val="00B0F0"/>
              </a:solidFill>
              <a:effectLst>
                <a:outerShdw blurRad="38100" dist="38100" dir="2700000" algn="tl">
                  <a:srgbClr val="000000">
                    <a:alpha val="43137"/>
                  </a:srgbClr>
                </a:outerShdw>
              </a:effectLst>
              <a:latin typeface="Georgia" pitchFamily="18" charset="0"/>
            </a:endParaRPr>
          </a:p>
        </p:txBody>
      </p:sp>
      <p:sp>
        <p:nvSpPr>
          <p:cNvPr id="11" name="TextBox 10"/>
          <p:cNvSpPr txBox="1"/>
          <p:nvPr/>
        </p:nvSpPr>
        <p:spPr>
          <a:xfrm>
            <a:off x="4415160" y="4679883"/>
            <a:ext cx="369012" cy="461665"/>
          </a:xfrm>
          <a:prstGeom prst="rect">
            <a:avLst/>
          </a:prstGeom>
          <a:noFill/>
        </p:spPr>
        <p:txBody>
          <a:bodyPr wrap="none" rtlCol="0">
            <a:spAutoFit/>
          </a:bodyPr>
          <a:lstStyle/>
          <a:p>
            <a:r>
              <a:rPr lang="ru-RU" b="1" dirty="0" smtClean="0">
                <a:solidFill>
                  <a:srgbClr val="00B0F0"/>
                </a:solidFill>
                <a:effectLst>
                  <a:outerShdw blurRad="38100" dist="38100" dir="2700000" algn="tl">
                    <a:srgbClr val="000000">
                      <a:alpha val="43137"/>
                    </a:srgbClr>
                  </a:outerShdw>
                </a:effectLst>
                <a:latin typeface="Georgia" pitchFamily="18" charset="0"/>
              </a:rPr>
              <a:t>5</a:t>
            </a:r>
            <a:endParaRPr lang="ru-RU" b="1" dirty="0">
              <a:solidFill>
                <a:srgbClr val="00B0F0"/>
              </a:solidFill>
              <a:effectLst>
                <a:outerShdw blurRad="38100" dist="38100" dir="2700000" algn="tl">
                  <a:srgbClr val="000000">
                    <a:alpha val="43137"/>
                  </a:srgbClr>
                </a:outerShdw>
              </a:effectLst>
              <a:latin typeface="Georgia" pitchFamily="18" charset="0"/>
            </a:endParaRPr>
          </a:p>
        </p:txBody>
      </p:sp>
      <p:sp>
        <p:nvSpPr>
          <p:cNvPr id="12" name="TextBox 11"/>
          <p:cNvSpPr txBox="1"/>
          <p:nvPr/>
        </p:nvSpPr>
        <p:spPr>
          <a:xfrm>
            <a:off x="6549829" y="4736499"/>
            <a:ext cx="383438" cy="461665"/>
          </a:xfrm>
          <a:prstGeom prst="rect">
            <a:avLst/>
          </a:prstGeom>
          <a:noFill/>
        </p:spPr>
        <p:txBody>
          <a:bodyPr wrap="none" rtlCol="0">
            <a:spAutoFit/>
          </a:bodyPr>
          <a:lstStyle/>
          <a:p>
            <a:r>
              <a:rPr lang="ru-RU" b="1" dirty="0" smtClean="0">
                <a:solidFill>
                  <a:srgbClr val="00B0F0"/>
                </a:solidFill>
                <a:effectLst>
                  <a:outerShdw blurRad="38100" dist="38100" dir="2700000" algn="tl">
                    <a:srgbClr val="000000">
                      <a:alpha val="43137"/>
                    </a:srgbClr>
                  </a:outerShdw>
                </a:effectLst>
                <a:latin typeface="Georgia" pitchFamily="18" charset="0"/>
              </a:rPr>
              <a:t>6</a:t>
            </a:r>
            <a:endParaRPr lang="ru-RU" b="1" dirty="0">
              <a:solidFill>
                <a:srgbClr val="00B0F0"/>
              </a:solidFill>
              <a:effectLst>
                <a:outerShdw blurRad="38100" dist="38100" dir="2700000" algn="tl">
                  <a:srgbClr val="000000">
                    <a:alpha val="43137"/>
                  </a:srgbClr>
                </a:outerShdw>
              </a:effectLst>
              <a:latin typeface="Georgia" pitchFamily="18" charset="0"/>
            </a:endParaRPr>
          </a:p>
        </p:txBody>
      </p:sp>
      <p:pic>
        <p:nvPicPr>
          <p:cNvPr id="13" name="Picture 18" descr="C:\Users\Lena\Desktop\солнце\5_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6256" y="1823628"/>
            <a:ext cx="1307761" cy="13077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7" descr="C:\Users\Lena\Desktop\солнце\5 (3).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953692" y="1917006"/>
            <a:ext cx="1152231" cy="11813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2" descr="C:\Users\Lena\Desktop\солнце\79777758_large_Malchik3 (1).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2938677" y="4018377"/>
            <a:ext cx="875651" cy="14306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1" descr="C:\Users\Lena\Desktop\солнце\10_2.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4916219" y="3986876"/>
            <a:ext cx="1445097" cy="14306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 descr="http://www.kertenpelex.com/images/detailed/37/166336RAV.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39120" y="4709091"/>
            <a:ext cx="597784" cy="65077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0" descr="C:\Users\Lena\Desktop\солнце\7_2.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7236296" y="4050740"/>
            <a:ext cx="947721" cy="125828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363134" y="3210393"/>
            <a:ext cx="2127505" cy="400110"/>
          </a:xfrm>
          <a:prstGeom prst="rect">
            <a:avLst/>
          </a:prstGeom>
          <a:noFill/>
        </p:spPr>
        <p:txBody>
          <a:bodyPr wrap="none" rtlCol="0">
            <a:spAutoFit/>
          </a:bodyPr>
          <a:lstStyle/>
          <a:p>
            <a:r>
              <a:rPr lang="ru-RU" sz="2000" b="1" dirty="0" smtClean="0">
                <a:solidFill>
                  <a:srgbClr val="00B0F0"/>
                </a:solidFill>
                <a:effectLst>
                  <a:outerShdw blurRad="38100" dist="38100" dir="2700000" algn="tl">
                    <a:srgbClr val="000000">
                      <a:alpha val="43137"/>
                    </a:srgbClr>
                  </a:outerShdw>
                </a:effectLst>
                <a:latin typeface="Georgia" pitchFamily="18" charset="0"/>
              </a:rPr>
              <a:t>Личные вещи</a:t>
            </a:r>
            <a:endParaRPr lang="ru-RU" sz="2000" b="1" dirty="0">
              <a:solidFill>
                <a:srgbClr val="00B0F0"/>
              </a:solidFill>
              <a:effectLst>
                <a:outerShdw blurRad="38100" dist="38100" dir="2700000" algn="tl">
                  <a:srgbClr val="000000">
                    <a:alpha val="43137"/>
                  </a:srgbClr>
                </a:outerShdw>
              </a:effectLst>
              <a:latin typeface="Georgia" pitchFamily="18" charset="0"/>
            </a:endParaRPr>
          </a:p>
        </p:txBody>
      </p:sp>
      <p:sp>
        <p:nvSpPr>
          <p:cNvPr id="20" name="TextBox 19"/>
          <p:cNvSpPr txBox="1"/>
          <p:nvPr/>
        </p:nvSpPr>
        <p:spPr>
          <a:xfrm>
            <a:off x="5190611" y="3229485"/>
            <a:ext cx="678391" cy="400110"/>
          </a:xfrm>
          <a:prstGeom prst="rect">
            <a:avLst/>
          </a:prstGeom>
          <a:noFill/>
        </p:spPr>
        <p:txBody>
          <a:bodyPr wrap="none" rtlCol="0">
            <a:spAutoFit/>
          </a:bodyPr>
          <a:lstStyle/>
          <a:p>
            <a:r>
              <a:rPr lang="ru-RU" sz="2000" b="1" dirty="0" smtClean="0">
                <a:solidFill>
                  <a:srgbClr val="00B0F0"/>
                </a:solidFill>
                <a:effectLst>
                  <a:outerShdw blurRad="38100" dist="38100" dir="2700000" algn="tl">
                    <a:srgbClr val="000000">
                      <a:alpha val="43137"/>
                    </a:srgbClr>
                  </a:outerShdw>
                </a:effectLst>
                <a:latin typeface="Georgia" pitchFamily="18" charset="0"/>
              </a:rPr>
              <a:t>Еда</a:t>
            </a:r>
            <a:endParaRPr lang="ru-RU" sz="2000" b="1" dirty="0">
              <a:solidFill>
                <a:srgbClr val="00B0F0"/>
              </a:solidFill>
              <a:effectLst>
                <a:outerShdw blurRad="38100" dist="38100" dir="2700000" algn="tl">
                  <a:srgbClr val="000000">
                    <a:alpha val="43137"/>
                  </a:srgbClr>
                </a:outerShdw>
              </a:effectLst>
              <a:latin typeface="Georgia" pitchFamily="18" charset="0"/>
            </a:endParaRPr>
          </a:p>
        </p:txBody>
      </p:sp>
      <p:sp>
        <p:nvSpPr>
          <p:cNvPr id="21" name="TextBox 20"/>
          <p:cNvSpPr txBox="1"/>
          <p:nvPr/>
        </p:nvSpPr>
        <p:spPr>
          <a:xfrm>
            <a:off x="6955390" y="3234929"/>
            <a:ext cx="1316386" cy="400110"/>
          </a:xfrm>
          <a:prstGeom prst="rect">
            <a:avLst/>
          </a:prstGeom>
          <a:noFill/>
        </p:spPr>
        <p:txBody>
          <a:bodyPr wrap="none" rtlCol="0">
            <a:spAutoFit/>
          </a:bodyPr>
          <a:lstStyle/>
          <a:p>
            <a:r>
              <a:rPr lang="ru-RU" sz="2000" b="1" dirty="0" smtClean="0">
                <a:solidFill>
                  <a:srgbClr val="00B0F0"/>
                </a:solidFill>
                <a:effectLst>
                  <a:outerShdw blurRad="38100" dist="38100" dir="2700000" algn="tl">
                    <a:srgbClr val="000000">
                      <a:alpha val="43137"/>
                    </a:srgbClr>
                  </a:outerShdw>
                </a:effectLst>
                <a:latin typeface="Georgia" pitchFamily="18" charset="0"/>
              </a:rPr>
              <a:t>Тишина</a:t>
            </a:r>
            <a:endParaRPr lang="ru-RU" sz="2000" b="1" dirty="0">
              <a:solidFill>
                <a:srgbClr val="00B0F0"/>
              </a:solidFill>
              <a:effectLst>
                <a:outerShdw blurRad="38100" dist="38100" dir="2700000" algn="tl">
                  <a:srgbClr val="000000">
                    <a:alpha val="43137"/>
                  </a:srgbClr>
                </a:outerShdw>
              </a:effectLst>
              <a:latin typeface="Georgia" pitchFamily="18" charset="0"/>
            </a:endParaRPr>
          </a:p>
        </p:txBody>
      </p:sp>
      <p:sp>
        <p:nvSpPr>
          <p:cNvPr id="22" name="TextBox 21"/>
          <p:cNvSpPr txBox="1"/>
          <p:nvPr/>
        </p:nvSpPr>
        <p:spPr>
          <a:xfrm>
            <a:off x="6778652" y="5495384"/>
            <a:ext cx="1863011" cy="400110"/>
          </a:xfrm>
          <a:prstGeom prst="rect">
            <a:avLst/>
          </a:prstGeom>
          <a:noFill/>
        </p:spPr>
        <p:txBody>
          <a:bodyPr wrap="none" rtlCol="0">
            <a:spAutoFit/>
          </a:bodyPr>
          <a:lstStyle/>
          <a:p>
            <a:r>
              <a:rPr lang="ru-RU" sz="2000" b="1" dirty="0" smtClean="0">
                <a:solidFill>
                  <a:srgbClr val="00B0F0"/>
                </a:solidFill>
                <a:effectLst>
                  <a:outerShdw blurRad="38100" dist="38100" dir="2700000" algn="tl">
                    <a:srgbClr val="000000">
                      <a:alpha val="43137"/>
                    </a:srgbClr>
                  </a:outerShdw>
                </a:effectLst>
                <a:latin typeface="Georgia" pitchFamily="18" charset="0"/>
              </a:rPr>
              <a:t>Фотосъемка</a:t>
            </a:r>
            <a:endParaRPr lang="ru-RU" sz="2000" b="1" dirty="0">
              <a:solidFill>
                <a:srgbClr val="00B0F0"/>
              </a:solidFill>
              <a:effectLst>
                <a:outerShdw blurRad="38100" dist="38100" dir="2700000" algn="tl">
                  <a:srgbClr val="000000">
                    <a:alpha val="43137"/>
                  </a:srgbClr>
                </a:outerShdw>
              </a:effectLst>
              <a:latin typeface="Georgia" pitchFamily="18" charset="0"/>
            </a:endParaRPr>
          </a:p>
        </p:txBody>
      </p:sp>
      <p:sp>
        <p:nvSpPr>
          <p:cNvPr id="23" name="TextBox 22"/>
          <p:cNvSpPr txBox="1"/>
          <p:nvPr/>
        </p:nvSpPr>
        <p:spPr>
          <a:xfrm>
            <a:off x="4668033" y="5528123"/>
            <a:ext cx="1723549" cy="400110"/>
          </a:xfrm>
          <a:prstGeom prst="rect">
            <a:avLst/>
          </a:prstGeom>
          <a:noFill/>
        </p:spPr>
        <p:txBody>
          <a:bodyPr wrap="none" rtlCol="0">
            <a:spAutoFit/>
          </a:bodyPr>
          <a:lstStyle/>
          <a:p>
            <a:r>
              <a:rPr lang="ru-RU" sz="2000" b="1" dirty="0" smtClean="0">
                <a:solidFill>
                  <a:srgbClr val="00B0F0"/>
                </a:solidFill>
                <a:effectLst>
                  <a:outerShdw blurRad="38100" dist="38100" dir="2700000" algn="tl">
                    <a:srgbClr val="000000">
                      <a:alpha val="43137"/>
                    </a:srgbClr>
                  </a:outerShdw>
                </a:effectLst>
                <a:latin typeface="Georgia" pitchFamily="18" charset="0"/>
              </a:rPr>
              <a:t>Экспонаты</a:t>
            </a:r>
            <a:endParaRPr lang="ru-RU" sz="2000" b="1" dirty="0">
              <a:solidFill>
                <a:srgbClr val="00B0F0"/>
              </a:solidFill>
              <a:effectLst>
                <a:outerShdw blurRad="38100" dist="38100" dir="2700000" algn="tl">
                  <a:srgbClr val="000000">
                    <a:alpha val="43137"/>
                  </a:srgbClr>
                </a:outerShdw>
              </a:effectLst>
              <a:latin typeface="Georgia" pitchFamily="18" charset="0"/>
            </a:endParaRPr>
          </a:p>
        </p:txBody>
      </p:sp>
      <p:sp>
        <p:nvSpPr>
          <p:cNvPr id="24" name="TextBox 23"/>
          <p:cNvSpPr txBox="1"/>
          <p:nvPr/>
        </p:nvSpPr>
        <p:spPr>
          <a:xfrm>
            <a:off x="2493644" y="5495384"/>
            <a:ext cx="1699504" cy="400110"/>
          </a:xfrm>
          <a:prstGeom prst="rect">
            <a:avLst/>
          </a:prstGeom>
          <a:noFill/>
        </p:spPr>
        <p:txBody>
          <a:bodyPr wrap="none" rtlCol="0">
            <a:spAutoFit/>
          </a:bodyPr>
          <a:lstStyle/>
          <a:p>
            <a:r>
              <a:rPr lang="ru-RU" sz="2000" b="1" dirty="0" smtClean="0">
                <a:solidFill>
                  <a:srgbClr val="00B0F0"/>
                </a:solidFill>
                <a:effectLst>
                  <a:outerShdw blurRad="38100" dist="38100" dir="2700000" algn="tl">
                    <a:srgbClr val="000000">
                      <a:alpha val="43137"/>
                    </a:srgbClr>
                  </a:outerShdw>
                </a:effectLst>
                <a:latin typeface="Georgia" pitchFamily="18" charset="0"/>
              </a:rPr>
              <a:t>Поведение</a:t>
            </a:r>
            <a:endParaRPr lang="ru-RU" sz="2000" b="1" dirty="0">
              <a:solidFill>
                <a:srgbClr val="00B0F0"/>
              </a:solidFill>
              <a:effectLst>
                <a:outerShdw blurRad="38100" dist="38100" dir="2700000" algn="tl">
                  <a:srgbClr val="000000">
                    <a:alpha val="43137"/>
                  </a:srgbClr>
                </a:outerShdw>
              </a:effectLst>
              <a:latin typeface="Georgia" pitchFamily="18" charset="0"/>
            </a:endParaRPr>
          </a:p>
        </p:txBody>
      </p:sp>
    </p:spTree>
    <p:extLst>
      <p:ext uri="{BB962C8B-B14F-4D97-AF65-F5344CB8AC3E}">
        <p14:creationId xmlns:p14="http://schemas.microsoft.com/office/powerpoint/2010/main" val="46030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5"/>
                                        </p:tgtEl>
                                        <p:attrNameLst>
                                          <p:attrName>r</p:attrName>
                                        </p:attrNameLst>
                                      </p:cBhvr>
                                    </p:animRot>
                                    <p:animRot by="-240000">
                                      <p:cBhvr>
                                        <p:cTn id="13" dur="200" fill="hold">
                                          <p:stCondLst>
                                            <p:cond delay="200"/>
                                          </p:stCondLst>
                                        </p:cTn>
                                        <p:tgtEl>
                                          <p:spTgt spid="5"/>
                                        </p:tgtEl>
                                        <p:attrNameLst>
                                          <p:attrName>r</p:attrName>
                                        </p:attrNameLst>
                                      </p:cBhvr>
                                    </p:animRot>
                                    <p:animRot by="240000">
                                      <p:cBhvr>
                                        <p:cTn id="14" dur="200" fill="hold">
                                          <p:stCondLst>
                                            <p:cond delay="400"/>
                                          </p:stCondLst>
                                        </p:cTn>
                                        <p:tgtEl>
                                          <p:spTgt spid="5"/>
                                        </p:tgtEl>
                                        <p:attrNameLst>
                                          <p:attrName>r</p:attrName>
                                        </p:attrNameLst>
                                      </p:cBhvr>
                                    </p:animRot>
                                    <p:animRot by="-240000">
                                      <p:cBhvr>
                                        <p:cTn id="15" dur="200" fill="hold">
                                          <p:stCondLst>
                                            <p:cond delay="600"/>
                                          </p:stCondLst>
                                        </p:cTn>
                                        <p:tgtEl>
                                          <p:spTgt spid="5"/>
                                        </p:tgtEl>
                                        <p:attrNameLst>
                                          <p:attrName>r</p:attrName>
                                        </p:attrNameLst>
                                      </p:cBhvr>
                                    </p:animRot>
                                    <p:animRot by="120000">
                                      <p:cBhvr>
                                        <p:cTn id="16" dur="200" fill="hold">
                                          <p:stCondLst>
                                            <p:cond delay="800"/>
                                          </p:stCondLst>
                                        </p:cTn>
                                        <p:tgtEl>
                                          <p:spTgt spid="5"/>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2" presetClass="emph" presetSubtype="0" fill="hold" nodeType="clickEffect">
                                  <p:stCondLst>
                                    <p:cond delay="0"/>
                                  </p:stCondLst>
                                  <p:childTnLst>
                                    <p:animRot by="120000">
                                      <p:cBhvr>
                                        <p:cTn id="33" dur="100" fill="hold">
                                          <p:stCondLst>
                                            <p:cond delay="0"/>
                                          </p:stCondLst>
                                        </p:cTn>
                                        <p:tgtEl>
                                          <p:spTgt spid="14"/>
                                        </p:tgtEl>
                                        <p:attrNameLst>
                                          <p:attrName>r</p:attrName>
                                        </p:attrNameLst>
                                      </p:cBhvr>
                                    </p:animRot>
                                    <p:animRot by="-240000">
                                      <p:cBhvr>
                                        <p:cTn id="34" dur="200" fill="hold">
                                          <p:stCondLst>
                                            <p:cond delay="200"/>
                                          </p:stCondLst>
                                        </p:cTn>
                                        <p:tgtEl>
                                          <p:spTgt spid="14"/>
                                        </p:tgtEl>
                                        <p:attrNameLst>
                                          <p:attrName>r</p:attrName>
                                        </p:attrNameLst>
                                      </p:cBhvr>
                                    </p:animRot>
                                    <p:animRot by="240000">
                                      <p:cBhvr>
                                        <p:cTn id="35" dur="200" fill="hold">
                                          <p:stCondLst>
                                            <p:cond delay="400"/>
                                          </p:stCondLst>
                                        </p:cTn>
                                        <p:tgtEl>
                                          <p:spTgt spid="14"/>
                                        </p:tgtEl>
                                        <p:attrNameLst>
                                          <p:attrName>r</p:attrName>
                                        </p:attrNameLst>
                                      </p:cBhvr>
                                    </p:animRot>
                                    <p:animRot by="-240000">
                                      <p:cBhvr>
                                        <p:cTn id="36" dur="200" fill="hold">
                                          <p:stCondLst>
                                            <p:cond delay="600"/>
                                          </p:stCondLst>
                                        </p:cTn>
                                        <p:tgtEl>
                                          <p:spTgt spid="14"/>
                                        </p:tgtEl>
                                        <p:attrNameLst>
                                          <p:attrName>r</p:attrName>
                                        </p:attrNameLst>
                                      </p:cBhvr>
                                    </p:animRot>
                                    <p:animRot by="120000">
                                      <p:cBhvr>
                                        <p:cTn id="37" dur="200" fill="hold">
                                          <p:stCondLst>
                                            <p:cond delay="800"/>
                                          </p:stCondLst>
                                        </p:cTn>
                                        <p:tgtEl>
                                          <p:spTgt spid="14"/>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2" presetClass="emph" presetSubtype="0" fill="hold" nodeType="clickEffect">
                                  <p:stCondLst>
                                    <p:cond delay="0"/>
                                  </p:stCondLst>
                                  <p:childTnLst>
                                    <p:animRot by="120000">
                                      <p:cBhvr>
                                        <p:cTn id="54" dur="100" fill="hold">
                                          <p:stCondLst>
                                            <p:cond delay="0"/>
                                          </p:stCondLst>
                                        </p:cTn>
                                        <p:tgtEl>
                                          <p:spTgt spid="13"/>
                                        </p:tgtEl>
                                        <p:attrNameLst>
                                          <p:attrName>r</p:attrName>
                                        </p:attrNameLst>
                                      </p:cBhvr>
                                    </p:animRot>
                                    <p:animRot by="-240000">
                                      <p:cBhvr>
                                        <p:cTn id="55" dur="200" fill="hold">
                                          <p:stCondLst>
                                            <p:cond delay="200"/>
                                          </p:stCondLst>
                                        </p:cTn>
                                        <p:tgtEl>
                                          <p:spTgt spid="13"/>
                                        </p:tgtEl>
                                        <p:attrNameLst>
                                          <p:attrName>r</p:attrName>
                                        </p:attrNameLst>
                                      </p:cBhvr>
                                    </p:animRot>
                                    <p:animRot by="240000">
                                      <p:cBhvr>
                                        <p:cTn id="56" dur="200" fill="hold">
                                          <p:stCondLst>
                                            <p:cond delay="400"/>
                                          </p:stCondLst>
                                        </p:cTn>
                                        <p:tgtEl>
                                          <p:spTgt spid="13"/>
                                        </p:tgtEl>
                                        <p:attrNameLst>
                                          <p:attrName>r</p:attrName>
                                        </p:attrNameLst>
                                      </p:cBhvr>
                                    </p:animRot>
                                    <p:animRot by="-240000">
                                      <p:cBhvr>
                                        <p:cTn id="57" dur="200" fill="hold">
                                          <p:stCondLst>
                                            <p:cond delay="600"/>
                                          </p:stCondLst>
                                        </p:cTn>
                                        <p:tgtEl>
                                          <p:spTgt spid="13"/>
                                        </p:tgtEl>
                                        <p:attrNameLst>
                                          <p:attrName>r</p:attrName>
                                        </p:attrNameLst>
                                      </p:cBhvr>
                                    </p:animRot>
                                    <p:animRot by="120000">
                                      <p:cBhvr>
                                        <p:cTn id="58" dur="200" fill="hold">
                                          <p:stCondLst>
                                            <p:cond delay="800"/>
                                          </p:stCondLst>
                                        </p:cTn>
                                        <p:tgtEl>
                                          <p:spTgt spid="13"/>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1000"/>
                                        <p:tgtEl>
                                          <p:spTgt spid="21"/>
                                        </p:tgtEl>
                                      </p:cBhvr>
                                    </p:animEffect>
                                    <p:anim calcmode="lin" valueType="num">
                                      <p:cBhvr>
                                        <p:cTn id="64" dur="1000" fill="hold"/>
                                        <p:tgtEl>
                                          <p:spTgt spid="21"/>
                                        </p:tgtEl>
                                        <p:attrNameLst>
                                          <p:attrName>ppt_x</p:attrName>
                                        </p:attrNameLst>
                                      </p:cBhvr>
                                      <p:tavLst>
                                        <p:tav tm="0">
                                          <p:val>
                                            <p:strVal val="#ppt_x"/>
                                          </p:val>
                                        </p:tav>
                                        <p:tav tm="100000">
                                          <p:val>
                                            <p:strVal val="#ppt_x"/>
                                          </p:val>
                                        </p:tav>
                                      </p:tavLst>
                                    </p:anim>
                                    <p:anim calcmode="lin" valueType="num">
                                      <p:cBhvr>
                                        <p:cTn id="6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additive="base">
                                        <p:cTn id="70" dur="500" fill="hold"/>
                                        <p:tgtEl>
                                          <p:spTgt spid="10"/>
                                        </p:tgtEl>
                                        <p:attrNameLst>
                                          <p:attrName>ppt_x</p:attrName>
                                        </p:attrNameLst>
                                      </p:cBhvr>
                                      <p:tavLst>
                                        <p:tav tm="0">
                                          <p:val>
                                            <p:strVal val="#ppt_x"/>
                                          </p:val>
                                        </p:tav>
                                        <p:tav tm="100000">
                                          <p:val>
                                            <p:strVal val="#ppt_x"/>
                                          </p:val>
                                        </p:tav>
                                      </p:tavLst>
                                    </p:anim>
                                    <p:anim calcmode="lin" valueType="num">
                                      <p:cBhvr additive="base">
                                        <p:cTn id="7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2" presetClass="emph" presetSubtype="0" fill="hold" nodeType="clickEffect">
                                  <p:stCondLst>
                                    <p:cond delay="0"/>
                                  </p:stCondLst>
                                  <p:childTnLst>
                                    <p:animRot by="120000">
                                      <p:cBhvr>
                                        <p:cTn id="75" dur="100" fill="hold">
                                          <p:stCondLst>
                                            <p:cond delay="0"/>
                                          </p:stCondLst>
                                        </p:cTn>
                                        <p:tgtEl>
                                          <p:spTgt spid="15"/>
                                        </p:tgtEl>
                                        <p:attrNameLst>
                                          <p:attrName>r</p:attrName>
                                        </p:attrNameLst>
                                      </p:cBhvr>
                                    </p:animRot>
                                    <p:animRot by="-240000">
                                      <p:cBhvr>
                                        <p:cTn id="76" dur="200" fill="hold">
                                          <p:stCondLst>
                                            <p:cond delay="200"/>
                                          </p:stCondLst>
                                        </p:cTn>
                                        <p:tgtEl>
                                          <p:spTgt spid="15"/>
                                        </p:tgtEl>
                                        <p:attrNameLst>
                                          <p:attrName>r</p:attrName>
                                        </p:attrNameLst>
                                      </p:cBhvr>
                                    </p:animRot>
                                    <p:animRot by="240000">
                                      <p:cBhvr>
                                        <p:cTn id="77" dur="200" fill="hold">
                                          <p:stCondLst>
                                            <p:cond delay="400"/>
                                          </p:stCondLst>
                                        </p:cTn>
                                        <p:tgtEl>
                                          <p:spTgt spid="15"/>
                                        </p:tgtEl>
                                        <p:attrNameLst>
                                          <p:attrName>r</p:attrName>
                                        </p:attrNameLst>
                                      </p:cBhvr>
                                    </p:animRot>
                                    <p:animRot by="-240000">
                                      <p:cBhvr>
                                        <p:cTn id="78" dur="200" fill="hold">
                                          <p:stCondLst>
                                            <p:cond delay="600"/>
                                          </p:stCondLst>
                                        </p:cTn>
                                        <p:tgtEl>
                                          <p:spTgt spid="15"/>
                                        </p:tgtEl>
                                        <p:attrNameLst>
                                          <p:attrName>r</p:attrName>
                                        </p:attrNameLst>
                                      </p:cBhvr>
                                    </p:animRot>
                                    <p:animRot by="120000">
                                      <p:cBhvr>
                                        <p:cTn id="79" dur="200" fill="hold">
                                          <p:stCondLst>
                                            <p:cond delay="800"/>
                                          </p:stCondLst>
                                        </p:cTn>
                                        <p:tgtEl>
                                          <p:spTgt spid="15"/>
                                        </p:tgtEl>
                                        <p:attrNameLst>
                                          <p:attrName>r</p:attrName>
                                        </p:attrNameLst>
                                      </p:cBhvr>
                                    </p:animRo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1000"/>
                                        <p:tgtEl>
                                          <p:spTgt spid="24"/>
                                        </p:tgtEl>
                                      </p:cBhvr>
                                    </p:animEffect>
                                    <p:anim calcmode="lin" valueType="num">
                                      <p:cBhvr>
                                        <p:cTn id="85" dur="1000" fill="hold"/>
                                        <p:tgtEl>
                                          <p:spTgt spid="24"/>
                                        </p:tgtEl>
                                        <p:attrNameLst>
                                          <p:attrName>ppt_x</p:attrName>
                                        </p:attrNameLst>
                                      </p:cBhvr>
                                      <p:tavLst>
                                        <p:tav tm="0">
                                          <p:val>
                                            <p:strVal val="#ppt_x"/>
                                          </p:val>
                                        </p:tav>
                                        <p:tav tm="100000">
                                          <p:val>
                                            <p:strVal val="#ppt_x"/>
                                          </p:val>
                                        </p:tav>
                                      </p:tavLst>
                                    </p:anim>
                                    <p:anim calcmode="lin" valueType="num">
                                      <p:cBhvr>
                                        <p:cTn id="8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additive="base">
                                        <p:cTn id="91" dur="500" fill="hold"/>
                                        <p:tgtEl>
                                          <p:spTgt spid="11"/>
                                        </p:tgtEl>
                                        <p:attrNameLst>
                                          <p:attrName>ppt_x</p:attrName>
                                        </p:attrNameLst>
                                      </p:cBhvr>
                                      <p:tavLst>
                                        <p:tav tm="0">
                                          <p:val>
                                            <p:strVal val="#ppt_x"/>
                                          </p:val>
                                        </p:tav>
                                        <p:tav tm="100000">
                                          <p:val>
                                            <p:strVal val="#ppt_x"/>
                                          </p:val>
                                        </p:tav>
                                      </p:tavLst>
                                    </p:anim>
                                    <p:anim calcmode="lin" valueType="num">
                                      <p:cBhvr additive="base">
                                        <p:cTn id="9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32" presetClass="emph" presetSubtype="0" fill="hold" nodeType="clickEffect">
                                  <p:stCondLst>
                                    <p:cond delay="0"/>
                                  </p:stCondLst>
                                  <p:childTnLst>
                                    <p:animRot by="120000">
                                      <p:cBhvr>
                                        <p:cTn id="96" dur="100" fill="hold">
                                          <p:stCondLst>
                                            <p:cond delay="0"/>
                                          </p:stCondLst>
                                        </p:cTn>
                                        <p:tgtEl>
                                          <p:spTgt spid="16"/>
                                        </p:tgtEl>
                                        <p:attrNameLst>
                                          <p:attrName>r</p:attrName>
                                        </p:attrNameLst>
                                      </p:cBhvr>
                                    </p:animRot>
                                    <p:animRot by="-240000">
                                      <p:cBhvr>
                                        <p:cTn id="97" dur="200" fill="hold">
                                          <p:stCondLst>
                                            <p:cond delay="200"/>
                                          </p:stCondLst>
                                        </p:cTn>
                                        <p:tgtEl>
                                          <p:spTgt spid="16"/>
                                        </p:tgtEl>
                                        <p:attrNameLst>
                                          <p:attrName>r</p:attrName>
                                        </p:attrNameLst>
                                      </p:cBhvr>
                                    </p:animRot>
                                    <p:animRot by="240000">
                                      <p:cBhvr>
                                        <p:cTn id="98" dur="200" fill="hold">
                                          <p:stCondLst>
                                            <p:cond delay="400"/>
                                          </p:stCondLst>
                                        </p:cTn>
                                        <p:tgtEl>
                                          <p:spTgt spid="16"/>
                                        </p:tgtEl>
                                        <p:attrNameLst>
                                          <p:attrName>r</p:attrName>
                                        </p:attrNameLst>
                                      </p:cBhvr>
                                    </p:animRot>
                                    <p:animRot by="-240000">
                                      <p:cBhvr>
                                        <p:cTn id="99" dur="200" fill="hold">
                                          <p:stCondLst>
                                            <p:cond delay="600"/>
                                          </p:stCondLst>
                                        </p:cTn>
                                        <p:tgtEl>
                                          <p:spTgt spid="16"/>
                                        </p:tgtEl>
                                        <p:attrNameLst>
                                          <p:attrName>r</p:attrName>
                                        </p:attrNameLst>
                                      </p:cBhvr>
                                    </p:animRot>
                                    <p:animRot by="120000">
                                      <p:cBhvr>
                                        <p:cTn id="100" dur="200" fill="hold">
                                          <p:stCondLst>
                                            <p:cond delay="800"/>
                                          </p:stCondLst>
                                        </p:cTn>
                                        <p:tgtEl>
                                          <p:spTgt spid="16"/>
                                        </p:tgtEl>
                                        <p:attrNameLst>
                                          <p:attrName>r</p:attrName>
                                        </p:attrNameLst>
                                      </p:cBhvr>
                                    </p:animRot>
                                  </p:childTnLst>
                                </p:cTn>
                              </p:par>
                            </p:childTnLst>
                          </p:cTn>
                        </p:par>
                      </p:childTnLst>
                    </p:cTn>
                  </p:par>
                  <p:par>
                    <p:cTn id="101" fill="hold">
                      <p:stCondLst>
                        <p:cond delay="indefinite"/>
                      </p:stCondLst>
                      <p:childTnLst>
                        <p:par>
                          <p:cTn id="102" fill="hold">
                            <p:stCondLst>
                              <p:cond delay="0"/>
                            </p:stCondLst>
                            <p:childTnLst>
                              <p:par>
                                <p:cTn id="103" presetID="32" presetClass="emph" presetSubtype="0" fill="hold" nodeType="clickEffect">
                                  <p:stCondLst>
                                    <p:cond delay="0"/>
                                  </p:stCondLst>
                                  <p:childTnLst>
                                    <p:animRot by="120000">
                                      <p:cBhvr>
                                        <p:cTn id="104" dur="100" fill="hold">
                                          <p:stCondLst>
                                            <p:cond delay="0"/>
                                          </p:stCondLst>
                                        </p:cTn>
                                        <p:tgtEl>
                                          <p:spTgt spid="17"/>
                                        </p:tgtEl>
                                        <p:attrNameLst>
                                          <p:attrName>r</p:attrName>
                                        </p:attrNameLst>
                                      </p:cBhvr>
                                    </p:animRot>
                                    <p:animRot by="-240000">
                                      <p:cBhvr>
                                        <p:cTn id="105" dur="200" fill="hold">
                                          <p:stCondLst>
                                            <p:cond delay="200"/>
                                          </p:stCondLst>
                                        </p:cTn>
                                        <p:tgtEl>
                                          <p:spTgt spid="17"/>
                                        </p:tgtEl>
                                        <p:attrNameLst>
                                          <p:attrName>r</p:attrName>
                                        </p:attrNameLst>
                                      </p:cBhvr>
                                    </p:animRot>
                                    <p:animRot by="240000">
                                      <p:cBhvr>
                                        <p:cTn id="106" dur="200" fill="hold">
                                          <p:stCondLst>
                                            <p:cond delay="400"/>
                                          </p:stCondLst>
                                        </p:cTn>
                                        <p:tgtEl>
                                          <p:spTgt spid="17"/>
                                        </p:tgtEl>
                                        <p:attrNameLst>
                                          <p:attrName>r</p:attrName>
                                        </p:attrNameLst>
                                      </p:cBhvr>
                                    </p:animRot>
                                    <p:animRot by="-240000">
                                      <p:cBhvr>
                                        <p:cTn id="107" dur="200" fill="hold">
                                          <p:stCondLst>
                                            <p:cond delay="600"/>
                                          </p:stCondLst>
                                        </p:cTn>
                                        <p:tgtEl>
                                          <p:spTgt spid="17"/>
                                        </p:tgtEl>
                                        <p:attrNameLst>
                                          <p:attrName>r</p:attrName>
                                        </p:attrNameLst>
                                      </p:cBhvr>
                                    </p:animRot>
                                    <p:animRot by="120000">
                                      <p:cBhvr>
                                        <p:cTn id="108" dur="200" fill="hold">
                                          <p:stCondLst>
                                            <p:cond delay="800"/>
                                          </p:stCondLst>
                                        </p:cTn>
                                        <p:tgtEl>
                                          <p:spTgt spid="17"/>
                                        </p:tgtEl>
                                        <p:attrNameLst>
                                          <p:attrName>r</p:attrName>
                                        </p:attrNameLst>
                                      </p:cBhvr>
                                    </p:animRot>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grpId="0" nodeType="clickEffect">
                                  <p:stCondLst>
                                    <p:cond delay="0"/>
                                  </p:stCondLst>
                                  <p:childTnLst>
                                    <p:set>
                                      <p:cBhvr>
                                        <p:cTn id="112" dur="1" fill="hold">
                                          <p:stCondLst>
                                            <p:cond delay="0"/>
                                          </p:stCondLst>
                                        </p:cTn>
                                        <p:tgtEl>
                                          <p:spTgt spid="23"/>
                                        </p:tgtEl>
                                        <p:attrNameLst>
                                          <p:attrName>style.visibility</p:attrName>
                                        </p:attrNameLst>
                                      </p:cBhvr>
                                      <p:to>
                                        <p:strVal val="visible"/>
                                      </p:to>
                                    </p:set>
                                    <p:animEffect transition="in" filter="fade">
                                      <p:cBhvr>
                                        <p:cTn id="113" dur="1000"/>
                                        <p:tgtEl>
                                          <p:spTgt spid="23"/>
                                        </p:tgtEl>
                                      </p:cBhvr>
                                    </p:animEffect>
                                    <p:anim calcmode="lin" valueType="num">
                                      <p:cBhvr>
                                        <p:cTn id="114" dur="1000" fill="hold"/>
                                        <p:tgtEl>
                                          <p:spTgt spid="23"/>
                                        </p:tgtEl>
                                        <p:attrNameLst>
                                          <p:attrName>ppt_x</p:attrName>
                                        </p:attrNameLst>
                                      </p:cBhvr>
                                      <p:tavLst>
                                        <p:tav tm="0">
                                          <p:val>
                                            <p:strVal val="#ppt_x"/>
                                          </p:val>
                                        </p:tav>
                                        <p:tav tm="100000">
                                          <p:val>
                                            <p:strVal val="#ppt_x"/>
                                          </p:val>
                                        </p:tav>
                                      </p:tavLst>
                                    </p:anim>
                                    <p:anim calcmode="lin" valueType="num">
                                      <p:cBhvr>
                                        <p:cTn id="11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grpId="0" nodeType="clickEffect">
                                  <p:stCondLst>
                                    <p:cond delay="0"/>
                                  </p:stCondLst>
                                  <p:childTnLst>
                                    <p:set>
                                      <p:cBhvr>
                                        <p:cTn id="119" dur="1" fill="hold">
                                          <p:stCondLst>
                                            <p:cond delay="0"/>
                                          </p:stCondLst>
                                        </p:cTn>
                                        <p:tgtEl>
                                          <p:spTgt spid="12"/>
                                        </p:tgtEl>
                                        <p:attrNameLst>
                                          <p:attrName>style.visibility</p:attrName>
                                        </p:attrNameLst>
                                      </p:cBhvr>
                                      <p:to>
                                        <p:strVal val="visible"/>
                                      </p:to>
                                    </p:set>
                                    <p:anim calcmode="lin" valueType="num">
                                      <p:cBhvr additive="base">
                                        <p:cTn id="120" dur="500" fill="hold"/>
                                        <p:tgtEl>
                                          <p:spTgt spid="12"/>
                                        </p:tgtEl>
                                        <p:attrNameLst>
                                          <p:attrName>ppt_x</p:attrName>
                                        </p:attrNameLst>
                                      </p:cBhvr>
                                      <p:tavLst>
                                        <p:tav tm="0">
                                          <p:val>
                                            <p:strVal val="#ppt_x"/>
                                          </p:val>
                                        </p:tav>
                                        <p:tav tm="100000">
                                          <p:val>
                                            <p:strVal val="#ppt_x"/>
                                          </p:val>
                                        </p:tav>
                                      </p:tavLst>
                                    </p:anim>
                                    <p:anim calcmode="lin" valueType="num">
                                      <p:cBhvr additive="base">
                                        <p:cTn id="1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32" presetClass="emph" presetSubtype="0" fill="hold" nodeType="clickEffect">
                                  <p:stCondLst>
                                    <p:cond delay="0"/>
                                  </p:stCondLst>
                                  <p:childTnLst>
                                    <p:animRot by="120000">
                                      <p:cBhvr>
                                        <p:cTn id="125" dur="100" fill="hold">
                                          <p:stCondLst>
                                            <p:cond delay="0"/>
                                          </p:stCondLst>
                                        </p:cTn>
                                        <p:tgtEl>
                                          <p:spTgt spid="18"/>
                                        </p:tgtEl>
                                        <p:attrNameLst>
                                          <p:attrName>r</p:attrName>
                                        </p:attrNameLst>
                                      </p:cBhvr>
                                    </p:animRot>
                                    <p:animRot by="-240000">
                                      <p:cBhvr>
                                        <p:cTn id="126" dur="200" fill="hold">
                                          <p:stCondLst>
                                            <p:cond delay="200"/>
                                          </p:stCondLst>
                                        </p:cTn>
                                        <p:tgtEl>
                                          <p:spTgt spid="18"/>
                                        </p:tgtEl>
                                        <p:attrNameLst>
                                          <p:attrName>r</p:attrName>
                                        </p:attrNameLst>
                                      </p:cBhvr>
                                    </p:animRot>
                                    <p:animRot by="240000">
                                      <p:cBhvr>
                                        <p:cTn id="127" dur="200" fill="hold">
                                          <p:stCondLst>
                                            <p:cond delay="400"/>
                                          </p:stCondLst>
                                        </p:cTn>
                                        <p:tgtEl>
                                          <p:spTgt spid="18"/>
                                        </p:tgtEl>
                                        <p:attrNameLst>
                                          <p:attrName>r</p:attrName>
                                        </p:attrNameLst>
                                      </p:cBhvr>
                                    </p:animRot>
                                    <p:animRot by="-240000">
                                      <p:cBhvr>
                                        <p:cTn id="128" dur="200" fill="hold">
                                          <p:stCondLst>
                                            <p:cond delay="600"/>
                                          </p:stCondLst>
                                        </p:cTn>
                                        <p:tgtEl>
                                          <p:spTgt spid="18"/>
                                        </p:tgtEl>
                                        <p:attrNameLst>
                                          <p:attrName>r</p:attrName>
                                        </p:attrNameLst>
                                      </p:cBhvr>
                                    </p:animRot>
                                    <p:animRot by="120000">
                                      <p:cBhvr>
                                        <p:cTn id="129" dur="200" fill="hold">
                                          <p:stCondLst>
                                            <p:cond delay="800"/>
                                          </p:stCondLst>
                                        </p:cTn>
                                        <p:tgtEl>
                                          <p:spTgt spid="18"/>
                                        </p:tgtEl>
                                        <p:attrNameLst>
                                          <p:attrName>r</p:attrName>
                                        </p:attrNameLst>
                                      </p:cBhvr>
                                    </p:animRot>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grpId="0" nodeType="clickEffect">
                                  <p:stCondLst>
                                    <p:cond delay="0"/>
                                  </p:stCondLst>
                                  <p:childTnLst>
                                    <p:set>
                                      <p:cBhvr>
                                        <p:cTn id="133" dur="1" fill="hold">
                                          <p:stCondLst>
                                            <p:cond delay="0"/>
                                          </p:stCondLst>
                                        </p:cTn>
                                        <p:tgtEl>
                                          <p:spTgt spid="22"/>
                                        </p:tgtEl>
                                        <p:attrNameLst>
                                          <p:attrName>style.visibility</p:attrName>
                                        </p:attrNameLst>
                                      </p:cBhvr>
                                      <p:to>
                                        <p:strVal val="visible"/>
                                      </p:to>
                                    </p:set>
                                    <p:animEffect transition="in" filter="fade">
                                      <p:cBhvr>
                                        <p:cTn id="134" dur="1000"/>
                                        <p:tgtEl>
                                          <p:spTgt spid="22"/>
                                        </p:tgtEl>
                                      </p:cBhvr>
                                    </p:animEffect>
                                    <p:anim calcmode="lin" valueType="num">
                                      <p:cBhvr>
                                        <p:cTn id="135" dur="1000" fill="hold"/>
                                        <p:tgtEl>
                                          <p:spTgt spid="22"/>
                                        </p:tgtEl>
                                        <p:attrNameLst>
                                          <p:attrName>ppt_x</p:attrName>
                                        </p:attrNameLst>
                                      </p:cBhvr>
                                      <p:tavLst>
                                        <p:tav tm="0">
                                          <p:val>
                                            <p:strVal val="#ppt_x"/>
                                          </p:val>
                                        </p:tav>
                                        <p:tav tm="100000">
                                          <p:val>
                                            <p:strVal val="#ppt_x"/>
                                          </p:val>
                                        </p:tav>
                                      </p:tavLst>
                                    </p:anim>
                                    <p:anim calcmode="lin" valueType="num">
                                      <p:cBhvr>
                                        <p:cTn id="13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2" grpId="0"/>
      <p:bldP spid="19" grpId="0"/>
      <p:bldP spid="20" grpId="0"/>
      <p:bldP spid="21" grpId="0"/>
      <p:bldP spid="22" grpId="0"/>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Скругленный прямоугольник 5"/>
          <p:cNvSpPr/>
          <p:nvPr/>
        </p:nvSpPr>
        <p:spPr bwMode="auto">
          <a:xfrm>
            <a:off x="2073424" y="1314604"/>
            <a:ext cx="6912768" cy="5138732"/>
          </a:xfrm>
          <a:prstGeom prst="roundRect">
            <a:avLst>
              <a:gd name="adj" fmla="val 5890"/>
            </a:avLst>
          </a:prstGeom>
          <a:ln>
            <a:solidFill>
              <a:srgbClr val="00B0F0"/>
            </a:solidFill>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charset="0"/>
            </a:endParaRPr>
          </a:p>
        </p:txBody>
      </p:sp>
      <p:pic>
        <p:nvPicPr>
          <p:cNvPr id="19" name="Picture 2" descr="C:\Users\Lena\Desktop\солнце\ltn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3773452"/>
            <a:ext cx="3711860" cy="251942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a:spLocks noGrp="1" noChangeArrowheads="1"/>
          </p:cNvSpPr>
          <p:nvPr>
            <p:ph type="title"/>
          </p:nvPr>
        </p:nvSpPr>
        <p:spPr>
          <a:xfrm>
            <a:off x="1115616" y="188640"/>
            <a:ext cx="8424936" cy="980729"/>
          </a:xfrm>
          <a:extLst>
            <a:ext uri="{AF507438-7753-43E0-B8FC-AC1667EBCBE1}">
              <a14:hiddenEffects xmlns:a14="http://schemas.microsoft.com/office/drawing/2010/main">
                <a:effectLst>
                  <a:outerShdw algn="ctr" rotWithShape="0">
                    <a:schemeClr val="hlink"/>
                  </a:outerShdw>
                </a:effectLst>
              </a14:hiddenEffects>
            </a:ext>
          </a:extLst>
        </p:spPr>
        <p:txBody>
          <a:bodyPr/>
          <a:lstStyle/>
          <a:p>
            <a:pPr algn="ctr"/>
            <a:r>
              <a:rPr lang="ru-RU" sz="4000" b="1" dirty="0" smtClean="0">
                <a:solidFill>
                  <a:srgbClr val="FF9933"/>
                </a:solidFill>
                <a:effectLst>
                  <a:outerShdw blurRad="38100" dist="38100" dir="2700000" algn="tl">
                    <a:srgbClr val="000000">
                      <a:alpha val="43137"/>
                    </a:srgbClr>
                  </a:outerShdw>
                </a:effectLst>
                <a:latin typeface="Georgia" pitchFamily="18" charset="0"/>
              </a:rPr>
              <a:t>До встречи в музее!</a:t>
            </a:r>
            <a:endParaRPr lang="en-US" b="1" dirty="0">
              <a:ln w="12700">
                <a:solidFill>
                  <a:schemeClr val="tx2">
                    <a:satMod val="155000"/>
                  </a:schemeClr>
                </a:solidFill>
                <a:prstDash val="solid"/>
              </a:ln>
              <a:solidFill>
                <a:srgbClr val="FF9933"/>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5" name="Прямоугольник 4"/>
          <p:cNvSpPr/>
          <p:nvPr/>
        </p:nvSpPr>
        <p:spPr>
          <a:xfrm>
            <a:off x="2199692" y="1556792"/>
            <a:ext cx="6660232" cy="3108543"/>
          </a:xfrm>
          <a:prstGeom prst="rect">
            <a:avLst/>
          </a:prstGeom>
        </p:spPr>
        <p:txBody>
          <a:bodyPr wrap="square">
            <a:spAutoFit/>
          </a:bodyPr>
          <a:lstStyle/>
          <a:p>
            <a:pPr algn="l"/>
            <a:r>
              <a:rPr lang="ru-RU" sz="2800" b="1" dirty="0">
                <a:solidFill>
                  <a:srgbClr val="00B0F0"/>
                </a:solidFill>
                <a:effectLst>
                  <a:outerShdw blurRad="38100" dist="38100" dir="2700000" algn="tl">
                    <a:srgbClr val="000000">
                      <a:alpha val="43137"/>
                    </a:srgbClr>
                  </a:outerShdw>
                </a:effectLst>
                <a:latin typeface="Georgia" pitchFamily="18" charset="0"/>
              </a:rPr>
              <a:t>Пройдет и сто, и двести лет,</a:t>
            </a:r>
            <a:br>
              <a:rPr lang="ru-RU" sz="2800" b="1" dirty="0">
                <a:solidFill>
                  <a:srgbClr val="00B0F0"/>
                </a:solidFill>
                <a:effectLst>
                  <a:outerShdw blurRad="38100" dist="38100" dir="2700000" algn="tl">
                    <a:srgbClr val="000000">
                      <a:alpha val="43137"/>
                    </a:srgbClr>
                  </a:outerShdw>
                </a:effectLst>
                <a:latin typeface="Georgia" pitchFamily="18" charset="0"/>
              </a:rPr>
            </a:br>
            <a:r>
              <a:rPr lang="ru-RU" sz="2800" b="1" dirty="0">
                <a:solidFill>
                  <a:srgbClr val="00B0F0"/>
                </a:solidFill>
                <a:effectLst>
                  <a:outerShdw blurRad="38100" dist="38100" dir="2700000" algn="tl">
                    <a:srgbClr val="000000">
                      <a:alpha val="43137"/>
                    </a:srgbClr>
                  </a:outerShdw>
                </a:effectLst>
                <a:latin typeface="Georgia" pitchFamily="18" charset="0"/>
              </a:rPr>
              <a:t>И триста лет пройдет,</a:t>
            </a:r>
            <a:br>
              <a:rPr lang="ru-RU" sz="2800" b="1" dirty="0">
                <a:solidFill>
                  <a:srgbClr val="00B0F0"/>
                </a:solidFill>
                <a:effectLst>
                  <a:outerShdw blurRad="38100" dist="38100" dir="2700000" algn="tl">
                    <a:srgbClr val="000000">
                      <a:alpha val="43137"/>
                    </a:srgbClr>
                  </a:outerShdw>
                </a:effectLst>
                <a:latin typeface="Georgia" pitchFamily="18" charset="0"/>
              </a:rPr>
            </a:br>
            <a:r>
              <a:rPr lang="ru-RU" sz="2800" b="1" dirty="0">
                <a:solidFill>
                  <a:srgbClr val="00B0F0"/>
                </a:solidFill>
                <a:effectLst>
                  <a:outerShdw blurRad="38100" dist="38100" dir="2700000" algn="tl">
                    <a:srgbClr val="000000">
                      <a:alpha val="43137"/>
                    </a:srgbClr>
                  </a:outerShdw>
                </a:effectLst>
                <a:latin typeface="Georgia" pitchFamily="18" charset="0"/>
              </a:rPr>
              <a:t>Но каждый снимок и портрет</a:t>
            </a:r>
            <a:br>
              <a:rPr lang="ru-RU" sz="2800" b="1" dirty="0">
                <a:solidFill>
                  <a:srgbClr val="00B0F0"/>
                </a:solidFill>
                <a:effectLst>
                  <a:outerShdw blurRad="38100" dist="38100" dir="2700000" algn="tl">
                    <a:srgbClr val="000000">
                      <a:alpha val="43137"/>
                    </a:srgbClr>
                  </a:outerShdw>
                </a:effectLst>
                <a:latin typeface="Georgia" pitchFamily="18" charset="0"/>
              </a:rPr>
            </a:br>
            <a:r>
              <a:rPr lang="ru-RU" sz="2800" b="1" dirty="0">
                <a:solidFill>
                  <a:srgbClr val="00B0F0"/>
                </a:solidFill>
                <a:effectLst>
                  <a:outerShdw blurRad="38100" dist="38100" dir="2700000" algn="tl">
                    <a:srgbClr val="000000">
                      <a:alpha val="43137"/>
                    </a:srgbClr>
                  </a:outerShdw>
                </a:effectLst>
                <a:latin typeface="Georgia" pitchFamily="18" charset="0"/>
              </a:rPr>
              <a:t>Любую вещь, любой предмет</a:t>
            </a:r>
            <a:br>
              <a:rPr lang="ru-RU" sz="2800" b="1" dirty="0">
                <a:solidFill>
                  <a:srgbClr val="00B0F0"/>
                </a:solidFill>
                <a:effectLst>
                  <a:outerShdw blurRad="38100" dist="38100" dir="2700000" algn="tl">
                    <a:srgbClr val="000000">
                      <a:alpha val="43137"/>
                    </a:srgbClr>
                  </a:outerShdw>
                </a:effectLst>
                <a:latin typeface="Georgia" pitchFamily="18" charset="0"/>
              </a:rPr>
            </a:br>
            <a:r>
              <a:rPr lang="ru-RU" sz="2800" b="1" dirty="0">
                <a:solidFill>
                  <a:srgbClr val="00B0F0"/>
                </a:solidFill>
                <a:effectLst>
                  <a:outerShdw blurRad="38100" dist="38100" dir="2700000" algn="tl">
                    <a:srgbClr val="000000">
                      <a:alpha val="43137"/>
                    </a:srgbClr>
                  </a:outerShdw>
                </a:effectLst>
                <a:latin typeface="Georgia" pitchFamily="18" charset="0"/>
              </a:rPr>
              <a:t>Здесь сохранит народ.</a:t>
            </a:r>
            <a:br>
              <a:rPr lang="ru-RU" sz="2800" b="1" dirty="0">
                <a:solidFill>
                  <a:srgbClr val="00B0F0"/>
                </a:solidFill>
                <a:effectLst>
                  <a:outerShdw blurRad="38100" dist="38100" dir="2700000" algn="tl">
                    <a:srgbClr val="000000">
                      <a:alpha val="43137"/>
                    </a:srgbClr>
                  </a:outerShdw>
                </a:effectLst>
                <a:latin typeface="Georgia" pitchFamily="18" charset="0"/>
              </a:rPr>
            </a:br>
            <a:endParaRPr lang="ru-RU" sz="2800" b="1" dirty="0" smtClean="0">
              <a:solidFill>
                <a:srgbClr val="00B0F0"/>
              </a:solidFill>
              <a:effectLst>
                <a:outerShdw blurRad="38100" dist="38100" dir="2700000" algn="tl">
                  <a:srgbClr val="000000">
                    <a:alpha val="43137"/>
                  </a:srgbClr>
                </a:outerShdw>
              </a:effectLst>
              <a:latin typeface="Georgia" pitchFamily="18" charset="0"/>
            </a:endParaRPr>
          </a:p>
          <a:p>
            <a:pPr algn="l"/>
            <a:r>
              <a:rPr lang="ru-RU" sz="2800" b="1" dirty="0" smtClean="0">
                <a:solidFill>
                  <a:srgbClr val="00B0F0"/>
                </a:solidFill>
                <a:effectLst>
                  <a:outerShdw blurRad="38100" dist="38100" dir="2700000" algn="tl">
                    <a:srgbClr val="000000">
                      <a:alpha val="43137"/>
                    </a:srgbClr>
                  </a:outerShdw>
                </a:effectLst>
                <a:latin typeface="Georgia" pitchFamily="18" charset="0"/>
              </a:rPr>
              <a:t>Сергей Михалков</a:t>
            </a:r>
            <a:endParaRPr lang="ru-RU" sz="2800" b="1" dirty="0">
              <a:solidFill>
                <a:srgbClr val="00B0F0"/>
              </a:solidFill>
              <a:effectLst>
                <a:outerShdw blurRad="38100" dist="38100" dir="2700000" algn="tl">
                  <a:srgbClr val="000000">
                    <a:alpha val="43137"/>
                  </a:srgbClr>
                </a:outerShdw>
              </a:effectLst>
              <a:latin typeface="Georgia" pitchFamily="18" charset="0"/>
            </a:endParaRPr>
          </a:p>
        </p:txBody>
      </p:sp>
    </p:spTree>
    <p:extLst>
      <p:ext uri="{BB962C8B-B14F-4D97-AF65-F5344CB8AC3E}">
        <p14:creationId xmlns:p14="http://schemas.microsoft.com/office/powerpoint/2010/main" val="24613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Rot by="120000">
                                      <p:cBhvr>
                                        <p:cTn id="13" dur="100" fill="hold">
                                          <p:stCondLst>
                                            <p:cond delay="0"/>
                                          </p:stCondLst>
                                        </p:cTn>
                                        <p:tgtEl>
                                          <p:spTgt spid="19"/>
                                        </p:tgtEl>
                                        <p:attrNameLst>
                                          <p:attrName>r</p:attrName>
                                        </p:attrNameLst>
                                      </p:cBhvr>
                                    </p:animRot>
                                    <p:animRot by="-240000">
                                      <p:cBhvr>
                                        <p:cTn id="14" dur="200" fill="hold">
                                          <p:stCondLst>
                                            <p:cond delay="200"/>
                                          </p:stCondLst>
                                        </p:cTn>
                                        <p:tgtEl>
                                          <p:spTgt spid="19"/>
                                        </p:tgtEl>
                                        <p:attrNameLst>
                                          <p:attrName>r</p:attrName>
                                        </p:attrNameLst>
                                      </p:cBhvr>
                                    </p:animRot>
                                    <p:animRot by="240000">
                                      <p:cBhvr>
                                        <p:cTn id="15" dur="200" fill="hold">
                                          <p:stCondLst>
                                            <p:cond delay="400"/>
                                          </p:stCondLst>
                                        </p:cTn>
                                        <p:tgtEl>
                                          <p:spTgt spid="19"/>
                                        </p:tgtEl>
                                        <p:attrNameLst>
                                          <p:attrName>r</p:attrName>
                                        </p:attrNameLst>
                                      </p:cBhvr>
                                    </p:animRot>
                                    <p:animRot by="-240000">
                                      <p:cBhvr>
                                        <p:cTn id="16" dur="200" fill="hold">
                                          <p:stCondLst>
                                            <p:cond delay="600"/>
                                          </p:stCondLst>
                                        </p:cTn>
                                        <p:tgtEl>
                                          <p:spTgt spid="19"/>
                                        </p:tgtEl>
                                        <p:attrNameLst>
                                          <p:attrName>r</p:attrName>
                                        </p:attrNameLst>
                                      </p:cBhvr>
                                    </p:animRot>
                                    <p:animRot by="120000">
                                      <p:cBhvr>
                                        <p:cTn id="17" dur="200" fill="hold">
                                          <p:stCondLst>
                                            <p:cond delay="80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Скругленный прямоугольник 5"/>
          <p:cNvSpPr/>
          <p:nvPr/>
        </p:nvSpPr>
        <p:spPr bwMode="auto">
          <a:xfrm>
            <a:off x="2051720" y="1124744"/>
            <a:ext cx="6912768" cy="5400600"/>
          </a:xfrm>
          <a:prstGeom prst="roundRect">
            <a:avLst>
              <a:gd name="adj" fmla="val 5890"/>
            </a:avLst>
          </a:prstGeom>
          <a:ln>
            <a:solidFill>
              <a:srgbClr val="00B0F0"/>
            </a:solidFill>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charset="0"/>
            </a:endParaRPr>
          </a:p>
        </p:txBody>
      </p:sp>
      <p:sp>
        <p:nvSpPr>
          <p:cNvPr id="7" name="Rectangle 2"/>
          <p:cNvSpPr>
            <a:spLocks noGrp="1" noChangeArrowheads="1"/>
          </p:cNvSpPr>
          <p:nvPr>
            <p:ph type="title"/>
          </p:nvPr>
        </p:nvSpPr>
        <p:spPr>
          <a:xfrm>
            <a:off x="1877888" y="260648"/>
            <a:ext cx="7086600" cy="980729"/>
          </a:xfrm>
          <a:extLst>
            <a:ext uri="{AF507438-7753-43E0-B8FC-AC1667EBCBE1}">
              <a14:hiddenEffects xmlns:a14="http://schemas.microsoft.com/office/drawing/2010/main">
                <a:effectLst>
                  <a:outerShdw algn="ctr" rotWithShape="0">
                    <a:schemeClr val="hlink"/>
                  </a:outerShdw>
                </a:effectLst>
              </a14:hiddenEffects>
            </a:ext>
          </a:extLst>
        </p:spPr>
        <p:txBody>
          <a:bodyPr/>
          <a:lstStyle/>
          <a:p>
            <a:pPr algn="ctr"/>
            <a:r>
              <a:rPr lang="ru-RU" sz="4000" b="1" dirty="0" smtClean="0">
                <a:solidFill>
                  <a:srgbClr val="FF9933"/>
                </a:solidFill>
                <a:effectLst>
                  <a:outerShdw blurRad="38100" dist="38100" dir="2700000" algn="tl">
                    <a:srgbClr val="000000">
                      <a:alpha val="43137"/>
                    </a:srgbClr>
                  </a:outerShdw>
                </a:effectLst>
                <a:latin typeface="Georgia" pitchFamily="18" charset="0"/>
              </a:rPr>
              <a:t>Что такое музей?</a:t>
            </a:r>
            <a:r>
              <a:rPr lang="ru-RU" sz="4000" b="1" dirty="0">
                <a:solidFill>
                  <a:srgbClr val="FF9933"/>
                </a:solidFill>
                <a:effectLst>
                  <a:outerShdw blurRad="38100" dist="38100" dir="2700000" algn="tl">
                    <a:srgbClr val="000000">
                      <a:alpha val="43137"/>
                    </a:srgbClr>
                  </a:outerShdw>
                </a:effectLst>
                <a:latin typeface="Georgia" pitchFamily="18" charset="0"/>
              </a:rPr>
              <a:t/>
            </a:r>
            <a:br>
              <a:rPr lang="ru-RU" sz="4000" b="1" dirty="0">
                <a:solidFill>
                  <a:srgbClr val="FF9933"/>
                </a:solidFill>
                <a:effectLst>
                  <a:outerShdw blurRad="38100" dist="38100" dir="2700000" algn="tl">
                    <a:srgbClr val="000000">
                      <a:alpha val="43137"/>
                    </a:srgbClr>
                  </a:outerShdw>
                </a:effectLst>
                <a:latin typeface="Georgia" pitchFamily="18" charset="0"/>
              </a:rPr>
            </a:br>
            <a:endParaRPr lang="en-US" sz="4000" b="1" dirty="0">
              <a:ln w="12700">
                <a:solidFill>
                  <a:schemeClr val="tx2">
                    <a:satMod val="155000"/>
                  </a:schemeClr>
                </a:solidFill>
                <a:prstDash val="solid"/>
              </a:ln>
              <a:solidFill>
                <a:srgbClr val="FF9933"/>
              </a:solidFill>
              <a:effectLst>
                <a:outerShdw blurRad="38100" dist="38100" dir="2700000" algn="tl">
                  <a:srgbClr val="000000">
                    <a:alpha val="43137"/>
                  </a:srgbClr>
                </a:outerShdw>
              </a:effectLst>
              <a:latin typeface="Georgia" pitchFamily="18" charset="0"/>
              <a:cs typeface="Calibri" pitchFamily="34" charset="0"/>
            </a:endParaRPr>
          </a:p>
        </p:txBody>
      </p:sp>
      <p:pic>
        <p:nvPicPr>
          <p:cNvPr id="1026" name="Picture 2" descr="http://1.bp.blogspot.com/-Z6BYwx6h72c/UCAGcmVPs3I/AAAAAAAAO28/BNPAVJqOINk/s1600/%D0%BC%D1%83%D0%B7%D0%B5%D0%B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161946" y="2420888"/>
            <a:ext cx="4608512" cy="348304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ena\Desktop\солнце\0_72afe_4dd7421a_L (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2411760" y="4203063"/>
            <a:ext cx="1697773" cy="17256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Lena\Desktop\солнце\9.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6296" y="1268760"/>
            <a:ext cx="1402879" cy="1342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1000" fill="hold"/>
                                        <p:tgtEl>
                                          <p:spTgt spid="1028"/>
                                        </p:tgtEl>
                                        <p:attrNameLst>
                                          <p:attrName>ppt_w</p:attrName>
                                        </p:attrNameLst>
                                      </p:cBhvr>
                                      <p:tavLst>
                                        <p:tav tm="0">
                                          <p:val>
                                            <p:fltVal val="0"/>
                                          </p:val>
                                        </p:tav>
                                        <p:tav tm="100000">
                                          <p:val>
                                            <p:strVal val="#ppt_w"/>
                                          </p:val>
                                        </p:tav>
                                      </p:tavLst>
                                    </p:anim>
                                    <p:anim calcmode="lin" valueType="num">
                                      <p:cBhvr>
                                        <p:cTn id="8" dur="1000" fill="hold"/>
                                        <p:tgtEl>
                                          <p:spTgt spid="1028"/>
                                        </p:tgtEl>
                                        <p:attrNameLst>
                                          <p:attrName>ppt_h</p:attrName>
                                        </p:attrNameLst>
                                      </p:cBhvr>
                                      <p:tavLst>
                                        <p:tav tm="0">
                                          <p:val>
                                            <p:fltVal val="0"/>
                                          </p:val>
                                        </p:tav>
                                        <p:tav tm="100000">
                                          <p:val>
                                            <p:strVal val="#ppt_h"/>
                                          </p:val>
                                        </p:tav>
                                      </p:tavLst>
                                    </p:anim>
                                    <p:anim calcmode="lin" valueType="num">
                                      <p:cBhvr>
                                        <p:cTn id="9" dur="1000" fill="hold"/>
                                        <p:tgtEl>
                                          <p:spTgt spid="1028"/>
                                        </p:tgtEl>
                                        <p:attrNameLst>
                                          <p:attrName>style.rotation</p:attrName>
                                        </p:attrNameLst>
                                      </p:cBhvr>
                                      <p:tavLst>
                                        <p:tav tm="0">
                                          <p:val>
                                            <p:fltVal val="90"/>
                                          </p:val>
                                        </p:tav>
                                        <p:tav tm="100000">
                                          <p:val>
                                            <p:fltVal val="0"/>
                                          </p:val>
                                        </p:tav>
                                      </p:tavLst>
                                    </p:anim>
                                    <p:animEffect transition="in" filter="fade">
                                      <p:cBhvr>
                                        <p:cTn id="10" dur="1000"/>
                                        <p:tgtEl>
                                          <p:spTgt spid="1028"/>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1000"/>
                                        <p:tgtEl>
                                          <p:spTgt spid="1027"/>
                                        </p:tgtEl>
                                      </p:cBhvr>
                                    </p:animEffect>
                                  </p:childTnLst>
                                </p:cTn>
                              </p:par>
                            </p:childTnLst>
                          </p:cTn>
                        </p:par>
                        <p:par>
                          <p:cTn id="15" fill="hold">
                            <p:stCondLst>
                              <p:cond delay="2000"/>
                            </p:stCondLst>
                            <p:childTnLst>
                              <p:par>
                                <p:cTn id="16" presetID="42" presetClass="entr" presetSubtype="0" fill="hold" nodeType="after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1000"/>
                                        <p:tgtEl>
                                          <p:spTgt spid="1026"/>
                                        </p:tgtEl>
                                      </p:cBhvr>
                                    </p:animEffect>
                                    <p:anim calcmode="lin" valueType="num">
                                      <p:cBhvr>
                                        <p:cTn id="19" dur="1000" fill="hold"/>
                                        <p:tgtEl>
                                          <p:spTgt spid="1026"/>
                                        </p:tgtEl>
                                        <p:attrNameLst>
                                          <p:attrName>ppt_x</p:attrName>
                                        </p:attrNameLst>
                                      </p:cBhvr>
                                      <p:tavLst>
                                        <p:tav tm="0">
                                          <p:val>
                                            <p:strVal val="#ppt_x"/>
                                          </p:val>
                                        </p:tav>
                                        <p:tav tm="100000">
                                          <p:val>
                                            <p:strVal val="#ppt_x"/>
                                          </p:val>
                                        </p:tav>
                                      </p:tavLst>
                                    </p:anim>
                                    <p:anim calcmode="lin" valueType="num">
                                      <p:cBhvr>
                                        <p:cTn id="20"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Скругленный прямоугольник 5"/>
          <p:cNvSpPr/>
          <p:nvPr/>
        </p:nvSpPr>
        <p:spPr bwMode="auto">
          <a:xfrm>
            <a:off x="2029450" y="1126572"/>
            <a:ext cx="6912768" cy="5400600"/>
          </a:xfrm>
          <a:prstGeom prst="roundRect">
            <a:avLst>
              <a:gd name="adj" fmla="val 5890"/>
            </a:avLst>
          </a:prstGeom>
          <a:ln>
            <a:solidFill>
              <a:srgbClr val="00B0F0"/>
            </a:solidFill>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ru-RU" dirty="0">
              <a:solidFill>
                <a:schemeClr val="tx1"/>
              </a:solidFill>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rgbClr val="00B0F0"/>
              </a:solidFill>
              <a:effectLst/>
              <a:latin typeface="a_CooperBlackRg" pitchFamily="18" charset="-52"/>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rgbClr val="00B0F0"/>
              </a:solidFill>
              <a:effectLst/>
              <a:latin typeface="a_CooperBlackRg" pitchFamily="18" charset="-52"/>
            </a:endParaRPr>
          </a:p>
        </p:txBody>
      </p:sp>
      <p:sp>
        <p:nvSpPr>
          <p:cNvPr id="7" name="Rectangle 2"/>
          <p:cNvSpPr>
            <a:spLocks noGrp="1" noChangeArrowheads="1"/>
          </p:cNvSpPr>
          <p:nvPr>
            <p:ph type="title"/>
          </p:nvPr>
        </p:nvSpPr>
        <p:spPr>
          <a:xfrm>
            <a:off x="1877888" y="476672"/>
            <a:ext cx="7086600" cy="980729"/>
          </a:xfrm>
          <a:extLst>
            <a:ext uri="{AF507438-7753-43E0-B8FC-AC1667EBCBE1}">
              <a14:hiddenEffects xmlns:a14="http://schemas.microsoft.com/office/drawing/2010/main">
                <a:effectLst>
                  <a:outerShdw algn="ctr" rotWithShape="0">
                    <a:schemeClr val="hlink"/>
                  </a:outerShdw>
                </a:effectLst>
              </a14:hiddenEffects>
            </a:ext>
          </a:extLst>
        </p:spPr>
        <p:txBody>
          <a:bodyPr/>
          <a:lstStyle/>
          <a:p>
            <a:pPr algn="ctr"/>
            <a:r>
              <a:rPr lang="ru-RU" sz="4000" b="1" dirty="0" smtClean="0">
                <a:solidFill>
                  <a:srgbClr val="FF9933"/>
                </a:solidFill>
                <a:effectLst>
                  <a:outerShdw blurRad="38100" dist="38100" dir="2700000" algn="tl">
                    <a:srgbClr val="000000">
                      <a:alpha val="43137"/>
                    </a:srgbClr>
                  </a:outerShdw>
                </a:effectLst>
                <a:latin typeface="Georgia" pitchFamily="18" charset="0"/>
              </a:rPr>
              <a:t>В музее</a:t>
            </a:r>
            <a:r>
              <a:rPr lang="ru-RU" sz="4000" b="1" dirty="0">
                <a:solidFill>
                  <a:srgbClr val="FF9933"/>
                </a:solidFill>
                <a:effectLst>
                  <a:outerShdw blurRad="38100" dist="38100" dir="2700000" algn="tl">
                    <a:srgbClr val="000000">
                      <a:alpha val="43137"/>
                    </a:srgbClr>
                  </a:outerShdw>
                </a:effectLst>
                <a:latin typeface="Georgia" pitchFamily="18" charset="0"/>
              </a:rPr>
              <a:t/>
            </a:r>
            <a:br>
              <a:rPr lang="ru-RU" sz="4000" b="1" dirty="0">
                <a:solidFill>
                  <a:srgbClr val="FF9933"/>
                </a:solidFill>
                <a:effectLst>
                  <a:outerShdw blurRad="38100" dist="38100" dir="2700000" algn="tl">
                    <a:srgbClr val="000000">
                      <a:alpha val="43137"/>
                    </a:srgbClr>
                  </a:outerShdw>
                </a:effectLst>
                <a:latin typeface="Georgia" pitchFamily="18" charset="0"/>
              </a:rPr>
            </a:br>
            <a:endParaRPr lang="en-US" sz="4000" b="1" dirty="0">
              <a:ln w="12700">
                <a:solidFill>
                  <a:schemeClr val="tx2">
                    <a:satMod val="155000"/>
                  </a:schemeClr>
                </a:solidFill>
                <a:prstDash val="solid"/>
              </a:ln>
              <a:solidFill>
                <a:srgbClr val="FF9933"/>
              </a:solidFill>
              <a:effectLst>
                <a:outerShdw blurRad="38100" dist="38100" dir="2700000" algn="tl">
                  <a:srgbClr val="000000">
                    <a:alpha val="43137"/>
                  </a:srgbClr>
                </a:outerShdw>
              </a:effectLst>
              <a:latin typeface="Georgia" pitchFamily="18" charset="0"/>
              <a:cs typeface="Calibri" pitchFamily="34" charset="0"/>
            </a:endParaRPr>
          </a:p>
        </p:txBody>
      </p:sp>
      <p:pic>
        <p:nvPicPr>
          <p:cNvPr id="2050" name="Picture 2" descr="C:\Users\Lena\Desktop\солнце\school0301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3614" y="1708112"/>
            <a:ext cx="2086377" cy="250715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Lena\Desktop\солнце\8_2.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364088" y="2760471"/>
            <a:ext cx="3438409" cy="28803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58819" y="5655998"/>
            <a:ext cx="3092575" cy="461665"/>
          </a:xfrm>
          <a:prstGeom prst="rect">
            <a:avLst/>
          </a:prstGeom>
          <a:noFill/>
        </p:spPr>
        <p:txBody>
          <a:bodyPr wrap="square" rtlCol="0">
            <a:spAutoFit/>
          </a:bodyPr>
          <a:lstStyle/>
          <a:p>
            <a:r>
              <a:rPr lang="ru-RU" b="1" dirty="0" smtClean="0">
                <a:solidFill>
                  <a:srgbClr val="00B0F0"/>
                </a:solidFill>
                <a:effectLst>
                  <a:outerShdw blurRad="38100" dist="38100" dir="2700000" algn="tl">
                    <a:srgbClr val="000000">
                      <a:alpha val="43137"/>
                    </a:srgbClr>
                  </a:outerShdw>
                </a:effectLst>
                <a:latin typeface="Georgia" pitchFamily="18" charset="0"/>
              </a:rPr>
              <a:t>Посетители</a:t>
            </a:r>
            <a:endParaRPr lang="ru-RU" b="1" dirty="0">
              <a:solidFill>
                <a:srgbClr val="00B0F0"/>
              </a:solidFill>
              <a:effectLst>
                <a:outerShdw blurRad="38100" dist="38100" dir="2700000" algn="tl">
                  <a:srgbClr val="000000">
                    <a:alpha val="43137"/>
                  </a:srgbClr>
                </a:outerShdw>
              </a:effectLst>
              <a:latin typeface="Georgia" pitchFamily="18" charset="0"/>
            </a:endParaRPr>
          </a:p>
        </p:txBody>
      </p:sp>
      <p:sp>
        <p:nvSpPr>
          <p:cNvPr id="3" name="TextBox 2"/>
          <p:cNvSpPr txBox="1"/>
          <p:nvPr/>
        </p:nvSpPr>
        <p:spPr>
          <a:xfrm>
            <a:off x="3483816" y="1461425"/>
            <a:ext cx="2002018" cy="461665"/>
          </a:xfrm>
          <a:prstGeom prst="rect">
            <a:avLst/>
          </a:prstGeom>
          <a:noFill/>
        </p:spPr>
        <p:txBody>
          <a:bodyPr wrap="square" rtlCol="0">
            <a:spAutoFit/>
          </a:bodyPr>
          <a:lstStyle/>
          <a:p>
            <a:r>
              <a:rPr lang="ru-RU" b="1" dirty="0" smtClean="0">
                <a:solidFill>
                  <a:srgbClr val="00B0F0"/>
                </a:solidFill>
                <a:effectLst>
                  <a:outerShdw blurRad="38100" dist="38100" dir="2700000" algn="tl">
                    <a:srgbClr val="000000">
                      <a:alpha val="43137"/>
                    </a:srgbClr>
                  </a:outerShdw>
                </a:effectLst>
                <a:latin typeface="Georgia" pitchFamily="18" charset="0"/>
              </a:rPr>
              <a:t>Экспонат</a:t>
            </a:r>
            <a:endParaRPr lang="ru-RU" b="1" dirty="0">
              <a:solidFill>
                <a:srgbClr val="00B0F0"/>
              </a:solidFill>
              <a:effectLst>
                <a:outerShdw blurRad="38100" dist="38100" dir="2700000" algn="tl">
                  <a:srgbClr val="000000">
                    <a:alpha val="43137"/>
                  </a:srgbClr>
                </a:outerShdw>
              </a:effectLst>
              <a:latin typeface="Georgia" pitchFamily="18" charset="0"/>
            </a:endParaRPr>
          </a:p>
        </p:txBody>
      </p:sp>
      <p:sp>
        <p:nvSpPr>
          <p:cNvPr id="9" name="Стрелка вниз 8"/>
          <p:cNvSpPr/>
          <p:nvPr/>
        </p:nvSpPr>
        <p:spPr bwMode="auto">
          <a:xfrm rot="878547">
            <a:off x="4145967" y="1981214"/>
            <a:ext cx="316873" cy="830381"/>
          </a:xfrm>
          <a:prstGeom prst="downArrow">
            <a:avLst/>
          </a:prstGeom>
          <a:solidFill>
            <a:srgbClr val="B3D3EA"/>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Arial" charset="0"/>
            </a:endParaRPr>
          </a:p>
        </p:txBody>
      </p:sp>
      <p:pic>
        <p:nvPicPr>
          <p:cNvPr id="2055" name="Picture 7" descr="http://www.kertenpelex.com/images/detailed/37/166336RAV.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56801" y="2951025"/>
            <a:ext cx="1187207" cy="103294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161585" y="4365104"/>
            <a:ext cx="2590434" cy="461665"/>
          </a:xfrm>
          <a:prstGeom prst="rect">
            <a:avLst/>
          </a:prstGeom>
          <a:noFill/>
        </p:spPr>
        <p:txBody>
          <a:bodyPr wrap="square" rtlCol="0">
            <a:spAutoFit/>
          </a:bodyPr>
          <a:lstStyle/>
          <a:p>
            <a:r>
              <a:rPr lang="ru-RU" b="1" dirty="0" smtClean="0">
                <a:solidFill>
                  <a:srgbClr val="00B0F0"/>
                </a:solidFill>
                <a:effectLst>
                  <a:outerShdw blurRad="38100" dist="38100" dir="2700000" algn="tl">
                    <a:srgbClr val="000000">
                      <a:alpha val="43137"/>
                    </a:srgbClr>
                  </a:outerShdw>
                </a:effectLst>
                <a:latin typeface="Georgia" pitchFamily="18" charset="0"/>
              </a:rPr>
              <a:t>Экскурсовод</a:t>
            </a:r>
            <a:endParaRPr lang="ru-RU" b="1" dirty="0">
              <a:solidFill>
                <a:srgbClr val="00B0F0"/>
              </a:solidFill>
              <a:effectLst>
                <a:outerShdw blurRad="38100" dist="38100" dir="2700000" algn="tl">
                  <a:srgbClr val="000000">
                    <a:alpha val="43137"/>
                  </a:srgbClr>
                </a:outerShdw>
              </a:effectLst>
              <a:latin typeface="Georgia" pitchFamily="18" charset="0"/>
            </a:endParaRPr>
          </a:p>
        </p:txBody>
      </p:sp>
    </p:spTree>
    <p:extLst>
      <p:ext uri="{BB962C8B-B14F-4D97-AF65-F5344CB8AC3E}">
        <p14:creationId xmlns:p14="http://schemas.microsoft.com/office/powerpoint/2010/main" val="270083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055"/>
                                        </p:tgtEl>
                                        <p:attrNameLst>
                                          <p:attrName>r</p:attrName>
                                        </p:attrNameLst>
                                      </p:cBhvr>
                                    </p:animRot>
                                    <p:animRot by="-240000">
                                      <p:cBhvr>
                                        <p:cTn id="7" dur="200" fill="hold">
                                          <p:stCondLst>
                                            <p:cond delay="200"/>
                                          </p:stCondLst>
                                        </p:cTn>
                                        <p:tgtEl>
                                          <p:spTgt spid="2055"/>
                                        </p:tgtEl>
                                        <p:attrNameLst>
                                          <p:attrName>r</p:attrName>
                                        </p:attrNameLst>
                                      </p:cBhvr>
                                    </p:animRot>
                                    <p:animRot by="240000">
                                      <p:cBhvr>
                                        <p:cTn id="8" dur="200" fill="hold">
                                          <p:stCondLst>
                                            <p:cond delay="400"/>
                                          </p:stCondLst>
                                        </p:cTn>
                                        <p:tgtEl>
                                          <p:spTgt spid="2055"/>
                                        </p:tgtEl>
                                        <p:attrNameLst>
                                          <p:attrName>r</p:attrName>
                                        </p:attrNameLst>
                                      </p:cBhvr>
                                    </p:animRot>
                                    <p:animRot by="-240000">
                                      <p:cBhvr>
                                        <p:cTn id="9" dur="200" fill="hold">
                                          <p:stCondLst>
                                            <p:cond delay="600"/>
                                          </p:stCondLst>
                                        </p:cTn>
                                        <p:tgtEl>
                                          <p:spTgt spid="2055"/>
                                        </p:tgtEl>
                                        <p:attrNameLst>
                                          <p:attrName>r</p:attrName>
                                        </p:attrNameLst>
                                      </p:cBhvr>
                                    </p:animRot>
                                    <p:animRot by="120000">
                                      <p:cBhvr>
                                        <p:cTn id="10" dur="200" fill="hold">
                                          <p:stCondLst>
                                            <p:cond delay="800"/>
                                          </p:stCondLst>
                                        </p:cTn>
                                        <p:tgtEl>
                                          <p:spTgt spid="205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2050"/>
                                        </p:tgtEl>
                                        <p:attrNameLst>
                                          <p:attrName>r</p:attrName>
                                        </p:attrNameLst>
                                      </p:cBhvr>
                                    </p:animRot>
                                    <p:animRot by="-240000">
                                      <p:cBhvr>
                                        <p:cTn id="22" dur="200" fill="hold">
                                          <p:stCondLst>
                                            <p:cond delay="200"/>
                                          </p:stCondLst>
                                        </p:cTn>
                                        <p:tgtEl>
                                          <p:spTgt spid="2050"/>
                                        </p:tgtEl>
                                        <p:attrNameLst>
                                          <p:attrName>r</p:attrName>
                                        </p:attrNameLst>
                                      </p:cBhvr>
                                    </p:animRot>
                                    <p:animRot by="240000">
                                      <p:cBhvr>
                                        <p:cTn id="23" dur="200" fill="hold">
                                          <p:stCondLst>
                                            <p:cond delay="400"/>
                                          </p:stCondLst>
                                        </p:cTn>
                                        <p:tgtEl>
                                          <p:spTgt spid="2050"/>
                                        </p:tgtEl>
                                        <p:attrNameLst>
                                          <p:attrName>r</p:attrName>
                                        </p:attrNameLst>
                                      </p:cBhvr>
                                    </p:animRot>
                                    <p:animRot by="-240000">
                                      <p:cBhvr>
                                        <p:cTn id="24" dur="200" fill="hold">
                                          <p:stCondLst>
                                            <p:cond delay="600"/>
                                          </p:stCondLst>
                                        </p:cTn>
                                        <p:tgtEl>
                                          <p:spTgt spid="2050"/>
                                        </p:tgtEl>
                                        <p:attrNameLst>
                                          <p:attrName>r</p:attrName>
                                        </p:attrNameLst>
                                      </p:cBhvr>
                                    </p:animRot>
                                    <p:animRot by="120000">
                                      <p:cBhvr>
                                        <p:cTn id="25" dur="200" fill="hold">
                                          <p:stCondLst>
                                            <p:cond delay="800"/>
                                          </p:stCondLst>
                                        </p:cTn>
                                        <p:tgtEl>
                                          <p:spTgt spid="2050"/>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2" presetClass="emph" presetSubtype="0" fill="hold" nodeType="clickEffect">
                                  <p:stCondLst>
                                    <p:cond delay="0"/>
                                  </p:stCondLst>
                                  <p:childTnLst>
                                    <p:animRot by="120000">
                                      <p:cBhvr>
                                        <p:cTn id="36" dur="100" fill="hold">
                                          <p:stCondLst>
                                            <p:cond delay="0"/>
                                          </p:stCondLst>
                                        </p:cTn>
                                        <p:tgtEl>
                                          <p:spTgt spid="2051"/>
                                        </p:tgtEl>
                                        <p:attrNameLst>
                                          <p:attrName>r</p:attrName>
                                        </p:attrNameLst>
                                      </p:cBhvr>
                                    </p:animRot>
                                    <p:animRot by="-240000">
                                      <p:cBhvr>
                                        <p:cTn id="37" dur="200" fill="hold">
                                          <p:stCondLst>
                                            <p:cond delay="200"/>
                                          </p:stCondLst>
                                        </p:cTn>
                                        <p:tgtEl>
                                          <p:spTgt spid="2051"/>
                                        </p:tgtEl>
                                        <p:attrNameLst>
                                          <p:attrName>r</p:attrName>
                                        </p:attrNameLst>
                                      </p:cBhvr>
                                    </p:animRot>
                                    <p:animRot by="240000">
                                      <p:cBhvr>
                                        <p:cTn id="38" dur="200" fill="hold">
                                          <p:stCondLst>
                                            <p:cond delay="400"/>
                                          </p:stCondLst>
                                        </p:cTn>
                                        <p:tgtEl>
                                          <p:spTgt spid="2051"/>
                                        </p:tgtEl>
                                        <p:attrNameLst>
                                          <p:attrName>r</p:attrName>
                                        </p:attrNameLst>
                                      </p:cBhvr>
                                    </p:animRot>
                                    <p:animRot by="-240000">
                                      <p:cBhvr>
                                        <p:cTn id="39" dur="200" fill="hold">
                                          <p:stCondLst>
                                            <p:cond delay="600"/>
                                          </p:stCondLst>
                                        </p:cTn>
                                        <p:tgtEl>
                                          <p:spTgt spid="2051"/>
                                        </p:tgtEl>
                                        <p:attrNameLst>
                                          <p:attrName>r</p:attrName>
                                        </p:attrNameLst>
                                      </p:cBhvr>
                                    </p:animRot>
                                    <p:animRot by="120000">
                                      <p:cBhvr>
                                        <p:cTn id="40" dur="200" fill="hold">
                                          <p:stCondLst>
                                            <p:cond delay="800"/>
                                          </p:stCondLst>
                                        </p:cTn>
                                        <p:tgtEl>
                                          <p:spTgt spid="2051"/>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1000"/>
                                        <p:tgtEl>
                                          <p:spTgt spid="2"/>
                                        </p:tgtEl>
                                      </p:cBhvr>
                                    </p:animEffect>
                                    <p:anim calcmode="lin" valueType="num">
                                      <p:cBhvr>
                                        <p:cTn id="46" dur="1000" fill="hold"/>
                                        <p:tgtEl>
                                          <p:spTgt spid="2"/>
                                        </p:tgtEl>
                                        <p:attrNameLst>
                                          <p:attrName>ppt_x</p:attrName>
                                        </p:attrNameLst>
                                      </p:cBhvr>
                                      <p:tavLst>
                                        <p:tav tm="0">
                                          <p:val>
                                            <p:strVal val="#ppt_x"/>
                                          </p:val>
                                        </p:tav>
                                        <p:tav tm="100000">
                                          <p:val>
                                            <p:strVal val="#ppt_x"/>
                                          </p:val>
                                        </p:tav>
                                      </p:tavLst>
                                    </p:anim>
                                    <p:anim calcmode="lin" valueType="num">
                                      <p:cBhvr>
                                        <p:cTn id="4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Скругленный прямоугольник 5"/>
          <p:cNvSpPr/>
          <p:nvPr/>
        </p:nvSpPr>
        <p:spPr bwMode="auto">
          <a:xfrm>
            <a:off x="1922934" y="1196752"/>
            <a:ext cx="7056784" cy="5391965"/>
          </a:xfrm>
          <a:prstGeom prst="roundRect">
            <a:avLst>
              <a:gd name="adj" fmla="val 5890"/>
            </a:avLst>
          </a:prstGeom>
          <a:ln>
            <a:solidFill>
              <a:srgbClr val="00B0F0"/>
            </a:solidFill>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charset="0"/>
              </a:rPr>
              <a:t> </a:t>
            </a:r>
          </a:p>
        </p:txBody>
      </p:sp>
      <p:sp>
        <p:nvSpPr>
          <p:cNvPr id="7" name="Rectangle 2"/>
          <p:cNvSpPr>
            <a:spLocks noGrp="1" noChangeArrowheads="1"/>
          </p:cNvSpPr>
          <p:nvPr>
            <p:ph type="title"/>
          </p:nvPr>
        </p:nvSpPr>
        <p:spPr>
          <a:xfrm>
            <a:off x="1476606" y="116632"/>
            <a:ext cx="7918980" cy="980729"/>
          </a:xfrm>
          <a:extLst>
            <a:ext uri="{AF507438-7753-43E0-B8FC-AC1667EBCBE1}">
              <a14:hiddenEffects xmlns:a14="http://schemas.microsoft.com/office/drawing/2010/main">
                <a:effectLst>
                  <a:outerShdw algn="ctr" rotWithShape="0">
                    <a:schemeClr val="hlink"/>
                  </a:outerShdw>
                </a:effectLst>
              </a14:hiddenEffects>
            </a:ext>
          </a:extLst>
        </p:spPr>
        <p:txBody>
          <a:bodyPr/>
          <a:lstStyle/>
          <a:p>
            <a:pPr algn="ctr"/>
            <a:r>
              <a:rPr lang="ru-RU" sz="4000" b="1" dirty="0">
                <a:solidFill>
                  <a:srgbClr val="FF9933"/>
                </a:solidFill>
                <a:effectLst>
                  <a:outerShdw blurRad="38100" dist="38100" dir="2700000" algn="tl">
                    <a:srgbClr val="000000">
                      <a:alpha val="43137"/>
                    </a:srgbClr>
                  </a:outerShdw>
                </a:effectLst>
                <a:latin typeface="Georgia" pitchFamily="18" charset="0"/>
              </a:rPr>
              <a:t>Назови музей </a:t>
            </a:r>
            <a:br>
              <a:rPr lang="ru-RU" sz="4000" b="1" dirty="0">
                <a:solidFill>
                  <a:srgbClr val="FF9933"/>
                </a:solidFill>
                <a:effectLst>
                  <a:outerShdw blurRad="38100" dist="38100" dir="2700000" algn="tl">
                    <a:srgbClr val="000000">
                      <a:alpha val="43137"/>
                    </a:srgbClr>
                  </a:outerShdw>
                </a:effectLst>
                <a:latin typeface="Georgia" pitchFamily="18" charset="0"/>
              </a:rPr>
            </a:br>
            <a:r>
              <a:rPr lang="ru-RU" sz="4000" b="1" dirty="0">
                <a:solidFill>
                  <a:srgbClr val="FF9933"/>
                </a:solidFill>
                <a:effectLst>
                  <a:outerShdw blurRad="38100" dist="38100" dir="2700000" algn="tl">
                    <a:srgbClr val="000000">
                      <a:alpha val="43137"/>
                    </a:srgbClr>
                  </a:outerShdw>
                </a:effectLst>
                <a:latin typeface="Georgia" pitchFamily="18" charset="0"/>
              </a:rPr>
              <a:t>по экспонатам</a:t>
            </a:r>
            <a:endParaRPr lang="en-US" sz="4000" b="1" dirty="0">
              <a:ln w="12700">
                <a:solidFill>
                  <a:schemeClr val="tx2">
                    <a:satMod val="155000"/>
                  </a:schemeClr>
                </a:solidFill>
                <a:prstDash val="solid"/>
              </a:ln>
              <a:solidFill>
                <a:srgbClr val="FF9933"/>
              </a:solidFill>
              <a:effectLst>
                <a:outerShdw blurRad="38100" dist="38100" dir="2700000" algn="tl">
                  <a:srgbClr val="000000">
                    <a:alpha val="43137"/>
                  </a:srgbClr>
                </a:outerShdw>
              </a:effectLst>
              <a:latin typeface="Georgia" pitchFamily="18" charset="0"/>
              <a:cs typeface="Calibri" pitchFamily="34" charset="0"/>
            </a:endParaRPr>
          </a:p>
        </p:txBody>
      </p:sp>
      <p:sp>
        <p:nvSpPr>
          <p:cNvPr id="8" name="TextBox 7"/>
          <p:cNvSpPr txBox="1"/>
          <p:nvPr/>
        </p:nvSpPr>
        <p:spPr>
          <a:xfrm>
            <a:off x="4281122" y="5661248"/>
            <a:ext cx="2603598" cy="461665"/>
          </a:xfrm>
          <a:prstGeom prst="rect">
            <a:avLst/>
          </a:prstGeom>
          <a:noFill/>
        </p:spPr>
        <p:txBody>
          <a:bodyPr wrap="none" rtlCol="0">
            <a:spAutoFit/>
          </a:bodyPr>
          <a:lstStyle/>
          <a:p>
            <a:r>
              <a:rPr lang="ru-RU" b="1" dirty="0" smtClean="0">
                <a:solidFill>
                  <a:srgbClr val="00B0F0"/>
                </a:solidFill>
                <a:effectLst>
                  <a:outerShdw blurRad="38100" dist="38100" dir="2700000" algn="tl">
                    <a:srgbClr val="000000">
                      <a:alpha val="43137"/>
                    </a:srgbClr>
                  </a:outerShdw>
                </a:effectLst>
                <a:latin typeface="Georgia" pitchFamily="18" charset="0"/>
              </a:rPr>
              <a:t>Исторический</a:t>
            </a:r>
            <a:endParaRPr lang="ru-RU" b="1" dirty="0">
              <a:solidFill>
                <a:srgbClr val="00B0F0"/>
              </a:solidFill>
              <a:effectLst>
                <a:outerShdw blurRad="38100" dist="38100" dir="2700000" algn="tl">
                  <a:srgbClr val="000000">
                    <a:alpha val="43137"/>
                  </a:srgbClr>
                </a:outerShdw>
              </a:effectLst>
              <a:latin typeface="Georgia" pitchFamily="18" charset="0"/>
            </a:endParaRPr>
          </a:p>
        </p:txBody>
      </p:sp>
      <p:pic>
        <p:nvPicPr>
          <p:cNvPr id="1026" name="Picture 2" descr="Veer, Gerrit de. Tre navigationi fatte da gli olandesi e zelandesi al settentrione nella Norvegia, Moscovia, e Tartaria verso il Catai, e Regno de'Sini, doue scopersero il Mare di Veygatz, la Nuova Zembla, et un Paese nell'Ottantesimo grado creduto la Groenlandia. Con una descrittione di tutti gli accidenti occorsi di giorno à'Naviganti, et in particolare di alcuni combattimenti con Orsi Marini, e dell'eccesiuo freddo di quei paesi; essendo nell'ultima Navigatione restata la Nave nel ghiaccio, onde li Marinari passorono infinite difficoltà, perlo spatio di diece mesi, e furono  forzati alla fine di passare con li Batelli trecento miglia di Mare pericolosissimo. 159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343727" y="2605674"/>
            <a:ext cx="1937395" cy="25271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Знак ордена Почетного Легиона 5-й степени. Начало XIX в."/>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517073" y="1999348"/>
            <a:ext cx="1838045" cy="225779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Пелика краснофигурная с изображением сражающихся греков и амазонки, середина IV в. до н.э."/>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743700" y="3352800"/>
            <a:ext cx="1390650" cy="21526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Кинжал. VII-VI вв. до н. э."/>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0175" y="1486950"/>
            <a:ext cx="2154273" cy="1253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62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out)">
                                      <p:cBhvr>
                                        <p:cTn id="7" dur="1500"/>
                                        <p:tgtEl>
                                          <p:spTgt spid="1026"/>
                                        </p:tgtEl>
                                      </p:cBhvr>
                                    </p:animEffect>
                                  </p:childTnLst>
                                </p:cTn>
                              </p:par>
                            </p:childTnLst>
                          </p:cTn>
                        </p:par>
                        <p:par>
                          <p:cTn id="8" fill="hold">
                            <p:stCondLst>
                              <p:cond delay="1500"/>
                            </p:stCondLst>
                            <p:childTnLst>
                              <p:par>
                                <p:cTn id="9" presetID="6" presetClass="entr" presetSubtype="16"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circle(in)">
                                      <p:cBhvr>
                                        <p:cTn id="11" dur="1500"/>
                                        <p:tgtEl>
                                          <p:spTgt spid="1028"/>
                                        </p:tgtEl>
                                      </p:cBhvr>
                                    </p:animEffect>
                                  </p:childTnLst>
                                </p:cTn>
                              </p:par>
                            </p:childTnLst>
                          </p:cTn>
                        </p:par>
                        <p:par>
                          <p:cTn id="12" fill="hold">
                            <p:stCondLst>
                              <p:cond delay="3000"/>
                            </p:stCondLst>
                            <p:childTnLst>
                              <p:par>
                                <p:cTn id="13" presetID="6" presetClass="entr" presetSubtype="32" fill="hold" nodeType="afterEffect">
                                  <p:stCondLst>
                                    <p:cond delay="0"/>
                                  </p:stCondLst>
                                  <p:childTnLst>
                                    <p:set>
                                      <p:cBhvr>
                                        <p:cTn id="14" dur="1" fill="hold">
                                          <p:stCondLst>
                                            <p:cond delay="0"/>
                                          </p:stCondLst>
                                        </p:cTn>
                                        <p:tgtEl>
                                          <p:spTgt spid="1034"/>
                                        </p:tgtEl>
                                        <p:attrNameLst>
                                          <p:attrName>style.visibility</p:attrName>
                                        </p:attrNameLst>
                                      </p:cBhvr>
                                      <p:to>
                                        <p:strVal val="visible"/>
                                      </p:to>
                                    </p:set>
                                    <p:animEffect transition="in" filter="circle(out)">
                                      <p:cBhvr>
                                        <p:cTn id="15" dur="1500"/>
                                        <p:tgtEl>
                                          <p:spTgt spid="1034"/>
                                        </p:tgtEl>
                                      </p:cBhvr>
                                    </p:animEffect>
                                  </p:childTnLst>
                                </p:cTn>
                              </p:par>
                            </p:childTnLst>
                          </p:cTn>
                        </p:par>
                        <p:par>
                          <p:cTn id="16" fill="hold">
                            <p:stCondLst>
                              <p:cond delay="4500"/>
                            </p:stCondLst>
                            <p:childTnLst>
                              <p:par>
                                <p:cTn id="17" presetID="6" presetClass="entr" presetSubtype="32" fill="hold" nodeType="afterEffect">
                                  <p:stCondLst>
                                    <p:cond delay="0"/>
                                  </p:stCondLst>
                                  <p:childTnLst>
                                    <p:set>
                                      <p:cBhvr>
                                        <p:cTn id="18" dur="1" fill="hold">
                                          <p:stCondLst>
                                            <p:cond delay="0"/>
                                          </p:stCondLst>
                                        </p:cTn>
                                        <p:tgtEl>
                                          <p:spTgt spid="1032"/>
                                        </p:tgtEl>
                                        <p:attrNameLst>
                                          <p:attrName>style.visibility</p:attrName>
                                        </p:attrNameLst>
                                      </p:cBhvr>
                                      <p:to>
                                        <p:strVal val="visible"/>
                                      </p:to>
                                    </p:set>
                                    <p:animEffect transition="in" filter="circle(out)">
                                      <p:cBhvr>
                                        <p:cTn id="19" dur="1500"/>
                                        <p:tgtEl>
                                          <p:spTgt spid="103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Скругленный прямоугольник 5"/>
          <p:cNvSpPr/>
          <p:nvPr/>
        </p:nvSpPr>
        <p:spPr bwMode="auto">
          <a:xfrm>
            <a:off x="1907704" y="1196752"/>
            <a:ext cx="7056784" cy="5391964"/>
          </a:xfrm>
          <a:prstGeom prst="roundRect">
            <a:avLst>
              <a:gd name="adj" fmla="val 5890"/>
            </a:avLst>
          </a:prstGeom>
          <a:ln>
            <a:solidFill>
              <a:srgbClr val="00B0F0"/>
            </a:solidFill>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charset="0"/>
              </a:rPr>
              <a:t> </a:t>
            </a:r>
          </a:p>
        </p:txBody>
      </p:sp>
      <p:sp>
        <p:nvSpPr>
          <p:cNvPr id="7" name="Rectangle 2"/>
          <p:cNvSpPr>
            <a:spLocks noGrp="1" noChangeArrowheads="1"/>
          </p:cNvSpPr>
          <p:nvPr>
            <p:ph type="title"/>
          </p:nvPr>
        </p:nvSpPr>
        <p:spPr>
          <a:xfrm>
            <a:off x="1476606" y="332656"/>
            <a:ext cx="7918980" cy="980729"/>
          </a:xfrm>
          <a:extLst>
            <a:ext uri="{AF507438-7753-43E0-B8FC-AC1667EBCBE1}">
              <a14:hiddenEffects xmlns:a14="http://schemas.microsoft.com/office/drawing/2010/main">
                <a:effectLst>
                  <a:outerShdw algn="ctr" rotWithShape="0">
                    <a:schemeClr val="hlink"/>
                  </a:outerShdw>
                </a:effectLst>
              </a14:hiddenEffects>
            </a:ext>
          </a:extLst>
        </p:spPr>
        <p:txBody>
          <a:bodyPr/>
          <a:lstStyle/>
          <a:p>
            <a:pPr algn="ctr"/>
            <a:r>
              <a:rPr lang="ru-RU" sz="4000" b="1" dirty="0">
                <a:solidFill>
                  <a:srgbClr val="FF9933"/>
                </a:solidFill>
                <a:effectLst>
                  <a:outerShdw blurRad="38100" dist="38100" dir="2700000" algn="tl">
                    <a:srgbClr val="000000">
                      <a:alpha val="43137"/>
                    </a:srgbClr>
                  </a:outerShdw>
                </a:effectLst>
                <a:latin typeface="Georgia" pitchFamily="18" charset="0"/>
              </a:rPr>
              <a:t>Назови музей </a:t>
            </a:r>
            <a:br>
              <a:rPr lang="ru-RU" sz="4000" b="1" dirty="0">
                <a:solidFill>
                  <a:srgbClr val="FF9933"/>
                </a:solidFill>
                <a:effectLst>
                  <a:outerShdw blurRad="38100" dist="38100" dir="2700000" algn="tl">
                    <a:srgbClr val="000000">
                      <a:alpha val="43137"/>
                    </a:srgbClr>
                  </a:outerShdw>
                </a:effectLst>
                <a:latin typeface="Georgia" pitchFamily="18" charset="0"/>
              </a:rPr>
            </a:br>
            <a:r>
              <a:rPr lang="ru-RU" sz="4000" b="1" dirty="0">
                <a:solidFill>
                  <a:srgbClr val="FF9933"/>
                </a:solidFill>
                <a:effectLst>
                  <a:outerShdw blurRad="38100" dist="38100" dir="2700000" algn="tl">
                    <a:srgbClr val="000000">
                      <a:alpha val="43137"/>
                    </a:srgbClr>
                  </a:outerShdw>
                </a:effectLst>
                <a:latin typeface="Georgia" pitchFamily="18" charset="0"/>
              </a:rPr>
              <a:t>по экспонатам</a:t>
            </a:r>
            <a:br>
              <a:rPr lang="ru-RU" sz="4000" b="1" dirty="0">
                <a:solidFill>
                  <a:srgbClr val="FF9933"/>
                </a:solidFill>
                <a:effectLst>
                  <a:outerShdw blurRad="38100" dist="38100" dir="2700000" algn="tl">
                    <a:srgbClr val="000000">
                      <a:alpha val="43137"/>
                    </a:srgbClr>
                  </a:outerShdw>
                </a:effectLst>
                <a:latin typeface="Georgia" pitchFamily="18" charset="0"/>
              </a:rPr>
            </a:br>
            <a:endParaRPr lang="en-US" sz="4000" b="1" dirty="0">
              <a:ln w="12700">
                <a:solidFill>
                  <a:schemeClr val="tx2">
                    <a:satMod val="155000"/>
                  </a:schemeClr>
                </a:solidFill>
                <a:prstDash val="solid"/>
              </a:ln>
              <a:solidFill>
                <a:srgbClr val="FF9933"/>
              </a:solidFill>
              <a:effectLst>
                <a:outerShdw blurRad="38100" dist="38100" dir="2700000" algn="tl">
                  <a:srgbClr val="000000">
                    <a:alpha val="43137"/>
                  </a:srgbClr>
                </a:outerShdw>
              </a:effectLst>
              <a:latin typeface="Georgia" pitchFamily="18" charset="0"/>
              <a:cs typeface="Calibri" pitchFamily="34" charset="0"/>
            </a:endParaRPr>
          </a:p>
        </p:txBody>
      </p:sp>
      <p:sp>
        <p:nvSpPr>
          <p:cNvPr id="9" name="TextBox 8"/>
          <p:cNvSpPr txBox="1"/>
          <p:nvPr/>
        </p:nvSpPr>
        <p:spPr>
          <a:xfrm>
            <a:off x="4572000" y="5949280"/>
            <a:ext cx="2375971" cy="461665"/>
          </a:xfrm>
          <a:prstGeom prst="rect">
            <a:avLst/>
          </a:prstGeom>
          <a:noFill/>
        </p:spPr>
        <p:txBody>
          <a:bodyPr wrap="none" rtlCol="0">
            <a:spAutoFit/>
          </a:bodyPr>
          <a:lstStyle/>
          <a:p>
            <a:r>
              <a:rPr lang="ru-RU" b="1" dirty="0" smtClean="0">
                <a:solidFill>
                  <a:srgbClr val="00B0F0"/>
                </a:solidFill>
                <a:effectLst>
                  <a:outerShdw blurRad="38100" dist="38100" dir="2700000" algn="tl">
                    <a:srgbClr val="000000">
                      <a:alpha val="43137"/>
                    </a:srgbClr>
                  </a:outerShdw>
                </a:effectLst>
                <a:latin typeface="Georgia" pitchFamily="18" charset="0"/>
              </a:rPr>
              <a:t>Технический</a:t>
            </a:r>
            <a:endParaRPr lang="ru-RU" b="1" dirty="0">
              <a:solidFill>
                <a:srgbClr val="00B0F0"/>
              </a:solidFill>
              <a:effectLst>
                <a:outerShdw blurRad="38100" dist="38100" dir="2700000" algn="tl">
                  <a:srgbClr val="000000">
                    <a:alpha val="43137"/>
                  </a:srgbClr>
                </a:outerShdw>
              </a:effectLst>
              <a:latin typeface="Georgia" pitchFamily="18" charset="0"/>
            </a:endParaRPr>
          </a:p>
        </p:txBody>
      </p:sp>
      <p:pic>
        <p:nvPicPr>
          <p:cNvPr id="1036" name="Picture 12" descr="щелкните, чтобы закрыть окно"/>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9752" y="1412776"/>
            <a:ext cx="2621093" cy="187220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щелкните, чтобы закрыть окно"/>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5247" y="2168860"/>
            <a:ext cx="2009023" cy="248427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щелкните, чтобы закрыть окно"/>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3848" y="3429000"/>
            <a:ext cx="2982811" cy="2211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51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circle(out)">
                                      <p:cBhvr>
                                        <p:cTn id="7" dur="1500"/>
                                        <p:tgtEl>
                                          <p:spTgt spid="1036"/>
                                        </p:tgtEl>
                                      </p:cBhvr>
                                    </p:animEffect>
                                  </p:childTnLst>
                                </p:cTn>
                              </p:par>
                            </p:childTnLst>
                          </p:cTn>
                        </p:par>
                        <p:par>
                          <p:cTn id="8" fill="hold">
                            <p:stCondLst>
                              <p:cond delay="1500"/>
                            </p:stCondLst>
                            <p:childTnLst>
                              <p:par>
                                <p:cTn id="9" presetID="6" presetClass="entr" presetSubtype="32" fill="hold" nodeType="afterEffect">
                                  <p:stCondLst>
                                    <p:cond delay="0"/>
                                  </p:stCondLst>
                                  <p:childTnLst>
                                    <p:set>
                                      <p:cBhvr>
                                        <p:cTn id="10" dur="1" fill="hold">
                                          <p:stCondLst>
                                            <p:cond delay="0"/>
                                          </p:stCondLst>
                                        </p:cTn>
                                        <p:tgtEl>
                                          <p:spTgt spid="7170"/>
                                        </p:tgtEl>
                                        <p:attrNameLst>
                                          <p:attrName>style.visibility</p:attrName>
                                        </p:attrNameLst>
                                      </p:cBhvr>
                                      <p:to>
                                        <p:strVal val="visible"/>
                                      </p:to>
                                    </p:set>
                                    <p:animEffect transition="in" filter="circle(out)">
                                      <p:cBhvr>
                                        <p:cTn id="11" dur="1500"/>
                                        <p:tgtEl>
                                          <p:spTgt spid="7170"/>
                                        </p:tgtEl>
                                      </p:cBhvr>
                                    </p:animEffect>
                                  </p:childTnLst>
                                </p:cTn>
                              </p:par>
                            </p:childTnLst>
                          </p:cTn>
                        </p:par>
                        <p:par>
                          <p:cTn id="12" fill="hold">
                            <p:stCondLst>
                              <p:cond delay="3000"/>
                            </p:stCondLst>
                            <p:childTnLst>
                              <p:par>
                                <p:cTn id="13" presetID="6" presetClass="entr" presetSubtype="32" fill="hold" nodeType="afterEffect">
                                  <p:stCondLst>
                                    <p:cond delay="0"/>
                                  </p:stCondLst>
                                  <p:childTnLst>
                                    <p:set>
                                      <p:cBhvr>
                                        <p:cTn id="14" dur="1" fill="hold">
                                          <p:stCondLst>
                                            <p:cond delay="0"/>
                                          </p:stCondLst>
                                        </p:cTn>
                                        <p:tgtEl>
                                          <p:spTgt spid="1038"/>
                                        </p:tgtEl>
                                        <p:attrNameLst>
                                          <p:attrName>style.visibility</p:attrName>
                                        </p:attrNameLst>
                                      </p:cBhvr>
                                      <p:to>
                                        <p:strVal val="visible"/>
                                      </p:to>
                                    </p:set>
                                    <p:animEffect transition="in" filter="circle(out)">
                                      <p:cBhvr>
                                        <p:cTn id="15" dur="1500"/>
                                        <p:tgtEl>
                                          <p:spTgt spid="103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Скругленный прямоугольник 5"/>
          <p:cNvSpPr/>
          <p:nvPr/>
        </p:nvSpPr>
        <p:spPr bwMode="auto">
          <a:xfrm>
            <a:off x="1907704" y="1268760"/>
            <a:ext cx="7056784" cy="5319957"/>
          </a:xfrm>
          <a:prstGeom prst="roundRect">
            <a:avLst>
              <a:gd name="adj" fmla="val 5890"/>
            </a:avLst>
          </a:prstGeom>
          <a:ln>
            <a:solidFill>
              <a:srgbClr val="00B0F0"/>
            </a:solidFill>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charset="0"/>
              </a:rPr>
              <a:t> </a:t>
            </a:r>
          </a:p>
        </p:txBody>
      </p:sp>
      <p:sp>
        <p:nvSpPr>
          <p:cNvPr id="7" name="Rectangle 2"/>
          <p:cNvSpPr>
            <a:spLocks noGrp="1" noChangeArrowheads="1"/>
          </p:cNvSpPr>
          <p:nvPr>
            <p:ph type="title"/>
          </p:nvPr>
        </p:nvSpPr>
        <p:spPr>
          <a:xfrm>
            <a:off x="1225020" y="360039"/>
            <a:ext cx="7918980" cy="980729"/>
          </a:xfrm>
          <a:extLst>
            <a:ext uri="{AF507438-7753-43E0-B8FC-AC1667EBCBE1}">
              <a14:hiddenEffects xmlns:a14="http://schemas.microsoft.com/office/drawing/2010/main">
                <a:effectLst>
                  <a:outerShdw algn="ctr" rotWithShape="0">
                    <a:schemeClr val="hlink"/>
                  </a:outerShdw>
                </a:effectLst>
              </a14:hiddenEffects>
            </a:ext>
          </a:extLst>
        </p:spPr>
        <p:txBody>
          <a:bodyPr/>
          <a:lstStyle/>
          <a:p>
            <a:pPr algn="ctr"/>
            <a:r>
              <a:rPr lang="ru-RU" sz="4000" b="1" dirty="0">
                <a:solidFill>
                  <a:srgbClr val="FF9933"/>
                </a:solidFill>
                <a:effectLst>
                  <a:outerShdw blurRad="38100" dist="38100" dir="2700000" algn="tl">
                    <a:srgbClr val="000000">
                      <a:alpha val="43137"/>
                    </a:srgbClr>
                  </a:outerShdw>
                </a:effectLst>
                <a:latin typeface="Georgia" pitchFamily="18" charset="0"/>
              </a:rPr>
              <a:t>Н</a:t>
            </a:r>
            <a:r>
              <a:rPr lang="ru-RU" sz="4000" b="1" dirty="0" smtClean="0">
                <a:solidFill>
                  <a:srgbClr val="FF9933"/>
                </a:solidFill>
                <a:effectLst>
                  <a:outerShdw blurRad="38100" dist="38100" dir="2700000" algn="tl">
                    <a:srgbClr val="000000">
                      <a:alpha val="43137"/>
                    </a:srgbClr>
                  </a:outerShdw>
                </a:effectLst>
                <a:latin typeface="Georgia" pitchFamily="18" charset="0"/>
              </a:rPr>
              <a:t>азови музей </a:t>
            </a:r>
            <a:br>
              <a:rPr lang="ru-RU" sz="4000" b="1" dirty="0" smtClean="0">
                <a:solidFill>
                  <a:srgbClr val="FF9933"/>
                </a:solidFill>
                <a:effectLst>
                  <a:outerShdw blurRad="38100" dist="38100" dir="2700000" algn="tl">
                    <a:srgbClr val="000000">
                      <a:alpha val="43137"/>
                    </a:srgbClr>
                  </a:outerShdw>
                </a:effectLst>
                <a:latin typeface="Georgia" pitchFamily="18" charset="0"/>
              </a:rPr>
            </a:br>
            <a:r>
              <a:rPr lang="ru-RU" sz="4000" b="1" dirty="0" smtClean="0">
                <a:solidFill>
                  <a:srgbClr val="FF9933"/>
                </a:solidFill>
                <a:effectLst>
                  <a:outerShdw blurRad="38100" dist="38100" dir="2700000" algn="tl">
                    <a:srgbClr val="000000">
                      <a:alpha val="43137"/>
                    </a:srgbClr>
                  </a:outerShdw>
                </a:effectLst>
                <a:latin typeface="Georgia" pitchFamily="18" charset="0"/>
              </a:rPr>
              <a:t>по экспонатам</a:t>
            </a:r>
            <a:r>
              <a:rPr lang="ru-RU" sz="4000" b="1" dirty="0">
                <a:solidFill>
                  <a:srgbClr val="FF9933"/>
                </a:solidFill>
                <a:effectLst>
                  <a:outerShdw blurRad="38100" dist="38100" dir="2700000" algn="tl">
                    <a:srgbClr val="000000">
                      <a:alpha val="43137"/>
                    </a:srgbClr>
                  </a:outerShdw>
                </a:effectLst>
                <a:latin typeface="Georgia" pitchFamily="18" charset="0"/>
              </a:rPr>
              <a:t/>
            </a:r>
            <a:br>
              <a:rPr lang="ru-RU" sz="4000" b="1" dirty="0">
                <a:solidFill>
                  <a:srgbClr val="FF9933"/>
                </a:solidFill>
                <a:effectLst>
                  <a:outerShdw blurRad="38100" dist="38100" dir="2700000" algn="tl">
                    <a:srgbClr val="000000">
                      <a:alpha val="43137"/>
                    </a:srgbClr>
                  </a:outerShdw>
                </a:effectLst>
                <a:latin typeface="Georgia" pitchFamily="18" charset="0"/>
              </a:rPr>
            </a:br>
            <a:endParaRPr lang="en-US" sz="4000" b="1" dirty="0">
              <a:ln w="12700">
                <a:solidFill>
                  <a:schemeClr val="tx2">
                    <a:satMod val="155000"/>
                  </a:schemeClr>
                </a:solidFill>
                <a:prstDash val="solid"/>
              </a:ln>
              <a:solidFill>
                <a:srgbClr val="FF9933"/>
              </a:solidFill>
              <a:effectLst>
                <a:outerShdw blurRad="38100" dist="38100" dir="2700000" algn="tl">
                  <a:srgbClr val="000000">
                    <a:alpha val="43137"/>
                  </a:srgbClr>
                </a:outerShdw>
              </a:effectLst>
              <a:latin typeface="Georgia" pitchFamily="18" charset="0"/>
              <a:cs typeface="Calibri" pitchFamily="34" charset="0"/>
            </a:endParaRPr>
          </a:p>
        </p:txBody>
      </p:sp>
      <p:sp>
        <p:nvSpPr>
          <p:cNvPr id="12" name="TextBox 11"/>
          <p:cNvSpPr txBox="1"/>
          <p:nvPr/>
        </p:nvSpPr>
        <p:spPr>
          <a:xfrm>
            <a:off x="4107848" y="5789554"/>
            <a:ext cx="2656496" cy="461665"/>
          </a:xfrm>
          <a:prstGeom prst="rect">
            <a:avLst/>
          </a:prstGeom>
          <a:noFill/>
        </p:spPr>
        <p:txBody>
          <a:bodyPr wrap="none" rtlCol="0">
            <a:spAutoFit/>
          </a:bodyPr>
          <a:lstStyle/>
          <a:p>
            <a:r>
              <a:rPr lang="ru-RU" b="1" dirty="0" smtClean="0">
                <a:solidFill>
                  <a:srgbClr val="00B0F0"/>
                </a:solidFill>
                <a:effectLst>
                  <a:outerShdw blurRad="38100" dist="38100" dir="2700000" algn="tl">
                    <a:srgbClr val="000000">
                      <a:alpha val="43137"/>
                    </a:srgbClr>
                  </a:outerShdw>
                </a:effectLst>
                <a:latin typeface="Georgia" pitchFamily="18" charset="0"/>
              </a:rPr>
              <a:t>Литературный</a:t>
            </a:r>
            <a:endParaRPr lang="ru-RU" b="1" dirty="0">
              <a:solidFill>
                <a:srgbClr val="00B0F0"/>
              </a:solidFill>
              <a:effectLst>
                <a:outerShdw blurRad="38100" dist="38100" dir="2700000" algn="tl">
                  <a:srgbClr val="000000">
                    <a:alpha val="43137"/>
                  </a:srgbClr>
                </a:outerShdw>
              </a:effectLst>
              <a:latin typeface="Georgia" pitchFamily="18" charset="0"/>
            </a:endParaRPr>
          </a:p>
        </p:txBody>
      </p:sp>
      <p:pic>
        <p:nvPicPr>
          <p:cNvPr id="5122" name="Picture 2" descr="http://tolstoymuseum.ru/images/stories/museums/menu%20-%20sma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3936250"/>
            <a:ext cx="2567355" cy="171157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tolstoymuseum.ru/images/stories/museums/medal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6136" y="1340768"/>
            <a:ext cx="1618912" cy="210124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tolstoymuseum.ru/images/stories/museums/fav_portrai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823" y="1844824"/>
            <a:ext cx="1961733" cy="2838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73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circle(out)">
                                      <p:cBhvr>
                                        <p:cTn id="7" dur="1500"/>
                                        <p:tgtEl>
                                          <p:spTgt spid="5126"/>
                                        </p:tgtEl>
                                      </p:cBhvr>
                                    </p:animEffect>
                                  </p:childTnLst>
                                </p:cTn>
                              </p:par>
                            </p:childTnLst>
                          </p:cTn>
                        </p:par>
                        <p:par>
                          <p:cTn id="8" fill="hold">
                            <p:stCondLst>
                              <p:cond delay="1500"/>
                            </p:stCondLst>
                            <p:childTnLst>
                              <p:par>
                                <p:cTn id="9" presetID="6" presetClass="entr" presetSubtype="32" fill="hold" nodeType="afterEffect">
                                  <p:stCondLst>
                                    <p:cond delay="0"/>
                                  </p:stCondLst>
                                  <p:childTnLst>
                                    <p:set>
                                      <p:cBhvr>
                                        <p:cTn id="10" dur="1" fill="hold">
                                          <p:stCondLst>
                                            <p:cond delay="0"/>
                                          </p:stCondLst>
                                        </p:cTn>
                                        <p:tgtEl>
                                          <p:spTgt spid="5124"/>
                                        </p:tgtEl>
                                        <p:attrNameLst>
                                          <p:attrName>style.visibility</p:attrName>
                                        </p:attrNameLst>
                                      </p:cBhvr>
                                      <p:to>
                                        <p:strVal val="visible"/>
                                      </p:to>
                                    </p:set>
                                    <p:animEffect transition="in" filter="circle(out)">
                                      <p:cBhvr>
                                        <p:cTn id="11" dur="1500"/>
                                        <p:tgtEl>
                                          <p:spTgt spid="5124"/>
                                        </p:tgtEl>
                                      </p:cBhvr>
                                    </p:animEffect>
                                  </p:childTnLst>
                                </p:cTn>
                              </p:par>
                            </p:childTnLst>
                          </p:cTn>
                        </p:par>
                        <p:par>
                          <p:cTn id="12" fill="hold">
                            <p:stCondLst>
                              <p:cond delay="3000"/>
                            </p:stCondLst>
                            <p:childTnLst>
                              <p:par>
                                <p:cTn id="13" presetID="6" presetClass="entr" presetSubtype="32" fill="hold" nodeType="after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circle(out)">
                                      <p:cBhvr>
                                        <p:cTn id="15" dur="1500"/>
                                        <p:tgtEl>
                                          <p:spTgt spid="512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Скругленный прямоугольник 5"/>
          <p:cNvSpPr/>
          <p:nvPr/>
        </p:nvSpPr>
        <p:spPr bwMode="auto">
          <a:xfrm>
            <a:off x="1907704" y="1268760"/>
            <a:ext cx="7056784" cy="5319957"/>
          </a:xfrm>
          <a:prstGeom prst="roundRect">
            <a:avLst>
              <a:gd name="adj" fmla="val 5890"/>
            </a:avLst>
          </a:prstGeom>
          <a:ln>
            <a:solidFill>
              <a:srgbClr val="00B0F0"/>
            </a:solidFill>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charset="0"/>
              </a:rPr>
              <a:t> </a:t>
            </a:r>
          </a:p>
        </p:txBody>
      </p:sp>
      <p:sp>
        <p:nvSpPr>
          <p:cNvPr id="7" name="Rectangle 2"/>
          <p:cNvSpPr>
            <a:spLocks noGrp="1" noChangeArrowheads="1"/>
          </p:cNvSpPr>
          <p:nvPr>
            <p:ph type="title"/>
          </p:nvPr>
        </p:nvSpPr>
        <p:spPr>
          <a:xfrm>
            <a:off x="1547664" y="469072"/>
            <a:ext cx="7918980" cy="980729"/>
          </a:xfrm>
          <a:extLst>
            <a:ext uri="{AF507438-7753-43E0-B8FC-AC1667EBCBE1}">
              <a14:hiddenEffects xmlns:a14="http://schemas.microsoft.com/office/drawing/2010/main">
                <a:effectLst>
                  <a:outerShdw algn="ctr" rotWithShape="0">
                    <a:schemeClr val="hlink"/>
                  </a:outerShdw>
                </a:effectLst>
              </a14:hiddenEffects>
            </a:ext>
          </a:extLst>
        </p:spPr>
        <p:txBody>
          <a:bodyPr/>
          <a:lstStyle/>
          <a:p>
            <a:pPr algn="ctr"/>
            <a:r>
              <a:rPr lang="ru-RU" sz="4000" b="1" dirty="0">
                <a:solidFill>
                  <a:srgbClr val="FF9933"/>
                </a:solidFill>
                <a:effectLst>
                  <a:outerShdw blurRad="38100" dist="38100" dir="2700000" algn="tl">
                    <a:srgbClr val="000000">
                      <a:alpha val="43137"/>
                    </a:srgbClr>
                  </a:outerShdw>
                </a:effectLst>
                <a:latin typeface="Georgia" pitchFamily="18" charset="0"/>
              </a:rPr>
              <a:t>Назови музей </a:t>
            </a:r>
            <a:br>
              <a:rPr lang="ru-RU" sz="4000" b="1" dirty="0">
                <a:solidFill>
                  <a:srgbClr val="FF9933"/>
                </a:solidFill>
                <a:effectLst>
                  <a:outerShdw blurRad="38100" dist="38100" dir="2700000" algn="tl">
                    <a:srgbClr val="000000">
                      <a:alpha val="43137"/>
                    </a:srgbClr>
                  </a:outerShdw>
                </a:effectLst>
                <a:latin typeface="Georgia" pitchFamily="18" charset="0"/>
              </a:rPr>
            </a:br>
            <a:r>
              <a:rPr lang="ru-RU" sz="4000" b="1" dirty="0">
                <a:solidFill>
                  <a:srgbClr val="FF9933"/>
                </a:solidFill>
                <a:effectLst>
                  <a:outerShdw blurRad="38100" dist="38100" dir="2700000" algn="tl">
                    <a:srgbClr val="000000">
                      <a:alpha val="43137"/>
                    </a:srgbClr>
                  </a:outerShdw>
                </a:effectLst>
                <a:latin typeface="Georgia" pitchFamily="18" charset="0"/>
              </a:rPr>
              <a:t>по экспонатам</a:t>
            </a:r>
            <a:br>
              <a:rPr lang="ru-RU" sz="4000" b="1" dirty="0">
                <a:solidFill>
                  <a:srgbClr val="FF9933"/>
                </a:solidFill>
                <a:effectLst>
                  <a:outerShdw blurRad="38100" dist="38100" dir="2700000" algn="tl">
                    <a:srgbClr val="000000">
                      <a:alpha val="43137"/>
                    </a:srgbClr>
                  </a:outerShdw>
                </a:effectLst>
                <a:latin typeface="Georgia" pitchFamily="18" charset="0"/>
              </a:rPr>
            </a:br>
            <a:endParaRPr lang="en-US" sz="4000" b="1" dirty="0">
              <a:ln w="12700">
                <a:solidFill>
                  <a:schemeClr val="tx2">
                    <a:satMod val="155000"/>
                  </a:schemeClr>
                </a:solidFill>
                <a:prstDash val="solid"/>
              </a:ln>
              <a:solidFill>
                <a:srgbClr val="FF9933"/>
              </a:solidFill>
              <a:effectLst>
                <a:outerShdw blurRad="38100" dist="38100" dir="2700000" algn="tl">
                  <a:srgbClr val="000000">
                    <a:alpha val="43137"/>
                  </a:srgbClr>
                </a:outerShdw>
              </a:effectLst>
              <a:latin typeface="Georgia" pitchFamily="18" charset="0"/>
              <a:cs typeface="Calibri" pitchFamily="34" charset="0"/>
            </a:endParaRPr>
          </a:p>
        </p:txBody>
      </p:sp>
      <p:sp>
        <p:nvSpPr>
          <p:cNvPr id="2" name="TextBox 1"/>
          <p:cNvSpPr txBox="1"/>
          <p:nvPr/>
        </p:nvSpPr>
        <p:spPr>
          <a:xfrm>
            <a:off x="4067942" y="5954466"/>
            <a:ext cx="3079689" cy="461665"/>
          </a:xfrm>
          <a:prstGeom prst="rect">
            <a:avLst/>
          </a:prstGeom>
          <a:noFill/>
        </p:spPr>
        <p:txBody>
          <a:bodyPr wrap="none" rtlCol="0">
            <a:spAutoFit/>
          </a:bodyPr>
          <a:lstStyle/>
          <a:p>
            <a:r>
              <a:rPr lang="ru-RU" b="1" dirty="0" smtClean="0">
                <a:solidFill>
                  <a:srgbClr val="00B0F0"/>
                </a:solidFill>
                <a:effectLst>
                  <a:outerShdw blurRad="38100" dist="38100" dir="2700000" algn="tl">
                    <a:srgbClr val="000000">
                      <a:alpha val="43137"/>
                    </a:srgbClr>
                  </a:outerShdw>
                </a:effectLst>
                <a:latin typeface="Georgia" pitchFamily="18" charset="0"/>
              </a:rPr>
              <a:t>Художественный</a:t>
            </a:r>
            <a:endParaRPr lang="ru-RU" b="1" dirty="0">
              <a:solidFill>
                <a:srgbClr val="00B0F0"/>
              </a:solidFill>
              <a:effectLst>
                <a:outerShdw blurRad="38100" dist="38100" dir="2700000" algn="tl">
                  <a:srgbClr val="000000">
                    <a:alpha val="43137"/>
                  </a:srgbClr>
                </a:outerShdw>
              </a:effectLst>
              <a:latin typeface="Georgia" pitchFamily="18" charset="0"/>
            </a:endParaRPr>
          </a:p>
        </p:txBody>
      </p:sp>
      <p:pic>
        <p:nvPicPr>
          <p:cNvPr id="6146" name="Picture 2" descr="Посмотреть полный размер"/>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1484784"/>
            <a:ext cx="1728192" cy="240212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Посмотреть полный размер"/>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8384" y="4044753"/>
            <a:ext cx="2425299" cy="1792829"/>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www.hermitagemuseum.org/imgs_Ru/03/artwork/r3_3_4_2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9901" y="1513829"/>
            <a:ext cx="1555770" cy="2344029"/>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rusmuseum.ru/images/cms/data/sculpture_xviii_xx1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0490" y="2439442"/>
            <a:ext cx="2038016" cy="3032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93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out)">
                                      <p:cBhvr>
                                        <p:cTn id="7" dur="1500"/>
                                        <p:tgtEl>
                                          <p:spTgt spid="6146"/>
                                        </p:tgtEl>
                                      </p:cBhvr>
                                    </p:animEffect>
                                  </p:childTnLst>
                                </p:cTn>
                              </p:par>
                            </p:childTnLst>
                          </p:cTn>
                        </p:par>
                        <p:par>
                          <p:cTn id="8" fill="hold">
                            <p:stCondLst>
                              <p:cond delay="1500"/>
                            </p:stCondLst>
                            <p:childTnLst>
                              <p:par>
                                <p:cTn id="9" presetID="6" presetClass="entr" presetSubtype="32" fill="hold" nodeType="afterEffect">
                                  <p:stCondLst>
                                    <p:cond delay="0"/>
                                  </p:stCondLst>
                                  <p:childTnLst>
                                    <p:set>
                                      <p:cBhvr>
                                        <p:cTn id="10" dur="1" fill="hold">
                                          <p:stCondLst>
                                            <p:cond delay="0"/>
                                          </p:stCondLst>
                                        </p:cTn>
                                        <p:tgtEl>
                                          <p:spTgt spid="6152"/>
                                        </p:tgtEl>
                                        <p:attrNameLst>
                                          <p:attrName>style.visibility</p:attrName>
                                        </p:attrNameLst>
                                      </p:cBhvr>
                                      <p:to>
                                        <p:strVal val="visible"/>
                                      </p:to>
                                    </p:set>
                                    <p:animEffect transition="in" filter="circle(out)">
                                      <p:cBhvr>
                                        <p:cTn id="11" dur="1500"/>
                                        <p:tgtEl>
                                          <p:spTgt spid="6152"/>
                                        </p:tgtEl>
                                      </p:cBhvr>
                                    </p:animEffect>
                                  </p:childTnLst>
                                </p:cTn>
                              </p:par>
                            </p:childTnLst>
                          </p:cTn>
                        </p:par>
                        <p:par>
                          <p:cTn id="12" fill="hold">
                            <p:stCondLst>
                              <p:cond delay="3000"/>
                            </p:stCondLst>
                            <p:childTnLst>
                              <p:par>
                                <p:cTn id="13" presetID="6" presetClass="entr" presetSubtype="32" fill="hold" nodeType="afterEffect">
                                  <p:stCondLst>
                                    <p:cond delay="0"/>
                                  </p:stCondLst>
                                  <p:childTnLst>
                                    <p:set>
                                      <p:cBhvr>
                                        <p:cTn id="14" dur="1" fill="hold">
                                          <p:stCondLst>
                                            <p:cond delay="0"/>
                                          </p:stCondLst>
                                        </p:cTn>
                                        <p:tgtEl>
                                          <p:spTgt spid="6148"/>
                                        </p:tgtEl>
                                        <p:attrNameLst>
                                          <p:attrName>style.visibility</p:attrName>
                                        </p:attrNameLst>
                                      </p:cBhvr>
                                      <p:to>
                                        <p:strVal val="visible"/>
                                      </p:to>
                                    </p:set>
                                    <p:animEffect transition="in" filter="circle(out)">
                                      <p:cBhvr>
                                        <p:cTn id="15" dur="1500"/>
                                        <p:tgtEl>
                                          <p:spTgt spid="6148"/>
                                        </p:tgtEl>
                                      </p:cBhvr>
                                    </p:animEffect>
                                  </p:childTnLst>
                                </p:cTn>
                              </p:par>
                            </p:childTnLst>
                          </p:cTn>
                        </p:par>
                        <p:par>
                          <p:cTn id="16" fill="hold">
                            <p:stCondLst>
                              <p:cond delay="4500"/>
                            </p:stCondLst>
                            <p:childTnLst>
                              <p:par>
                                <p:cTn id="17" presetID="6" presetClass="entr" presetSubtype="32" fill="hold" nodeType="afterEffect">
                                  <p:stCondLst>
                                    <p:cond delay="0"/>
                                  </p:stCondLst>
                                  <p:childTnLst>
                                    <p:set>
                                      <p:cBhvr>
                                        <p:cTn id="18" dur="1" fill="hold">
                                          <p:stCondLst>
                                            <p:cond delay="0"/>
                                          </p:stCondLst>
                                        </p:cTn>
                                        <p:tgtEl>
                                          <p:spTgt spid="6154"/>
                                        </p:tgtEl>
                                        <p:attrNameLst>
                                          <p:attrName>style.visibility</p:attrName>
                                        </p:attrNameLst>
                                      </p:cBhvr>
                                      <p:to>
                                        <p:strVal val="visible"/>
                                      </p:to>
                                    </p:set>
                                    <p:animEffect transition="in" filter="circle(out)">
                                      <p:cBhvr>
                                        <p:cTn id="19" dur="1500"/>
                                        <p:tgtEl>
                                          <p:spTgt spid="615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Скругленный прямоугольник 5"/>
          <p:cNvSpPr/>
          <p:nvPr/>
        </p:nvSpPr>
        <p:spPr bwMode="auto">
          <a:xfrm>
            <a:off x="1907704" y="1268760"/>
            <a:ext cx="7056784" cy="5319957"/>
          </a:xfrm>
          <a:prstGeom prst="roundRect">
            <a:avLst>
              <a:gd name="adj" fmla="val 5890"/>
            </a:avLst>
          </a:prstGeom>
          <a:ln>
            <a:solidFill>
              <a:srgbClr val="00B0F0"/>
            </a:solidFill>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charset="0"/>
              </a:rPr>
              <a:t> </a:t>
            </a:r>
          </a:p>
        </p:txBody>
      </p:sp>
      <p:sp>
        <p:nvSpPr>
          <p:cNvPr id="7" name="Rectangle 2"/>
          <p:cNvSpPr>
            <a:spLocks noGrp="1" noChangeArrowheads="1"/>
          </p:cNvSpPr>
          <p:nvPr>
            <p:ph type="title"/>
          </p:nvPr>
        </p:nvSpPr>
        <p:spPr>
          <a:xfrm>
            <a:off x="1225020" y="360039"/>
            <a:ext cx="7918980" cy="980729"/>
          </a:xfrm>
          <a:extLst>
            <a:ext uri="{AF507438-7753-43E0-B8FC-AC1667EBCBE1}">
              <a14:hiddenEffects xmlns:a14="http://schemas.microsoft.com/office/drawing/2010/main">
                <a:effectLst>
                  <a:outerShdw algn="ctr" rotWithShape="0">
                    <a:schemeClr val="hlink"/>
                  </a:outerShdw>
                </a:effectLst>
              </a14:hiddenEffects>
            </a:ext>
          </a:extLst>
        </p:spPr>
        <p:txBody>
          <a:bodyPr/>
          <a:lstStyle/>
          <a:p>
            <a:pPr algn="ctr"/>
            <a:r>
              <a:rPr lang="ru-RU" sz="4000" b="1" dirty="0">
                <a:solidFill>
                  <a:srgbClr val="FF9933"/>
                </a:solidFill>
                <a:effectLst>
                  <a:outerShdw blurRad="38100" dist="38100" dir="2700000" algn="tl">
                    <a:srgbClr val="000000">
                      <a:alpha val="43137"/>
                    </a:srgbClr>
                  </a:outerShdw>
                </a:effectLst>
                <a:latin typeface="Georgia" pitchFamily="18" charset="0"/>
              </a:rPr>
              <a:t>Н</a:t>
            </a:r>
            <a:r>
              <a:rPr lang="ru-RU" sz="4000" b="1" dirty="0" smtClean="0">
                <a:solidFill>
                  <a:srgbClr val="FF9933"/>
                </a:solidFill>
                <a:effectLst>
                  <a:outerShdw blurRad="38100" dist="38100" dir="2700000" algn="tl">
                    <a:srgbClr val="000000">
                      <a:alpha val="43137"/>
                    </a:srgbClr>
                  </a:outerShdw>
                </a:effectLst>
                <a:latin typeface="Georgia" pitchFamily="18" charset="0"/>
              </a:rPr>
              <a:t>азови музей </a:t>
            </a:r>
            <a:br>
              <a:rPr lang="ru-RU" sz="4000" b="1" dirty="0" smtClean="0">
                <a:solidFill>
                  <a:srgbClr val="FF9933"/>
                </a:solidFill>
                <a:effectLst>
                  <a:outerShdw blurRad="38100" dist="38100" dir="2700000" algn="tl">
                    <a:srgbClr val="000000">
                      <a:alpha val="43137"/>
                    </a:srgbClr>
                  </a:outerShdw>
                </a:effectLst>
                <a:latin typeface="Georgia" pitchFamily="18" charset="0"/>
              </a:rPr>
            </a:br>
            <a:r>
              <a:rPr lang="ru-RU" sz="4000" b="1" dirty="0" smtClean="0">
                <a:solidFill>
                  <a:srgbClr val="FF9933"/>
                </a:solidFill>
                <a:effectLst>
                  <a:outerShdw blurRad="38100" dist="38100" dir="2700000" algn="tl">
                    <a:srgbClr val="000000">
                      <a:alpha val="43137"/>
                    </a:srgbClr>
                  </a:outerShdw>
                </a:effectLst>
                <a:latin typeface="Georgia" pitchFamily="18" charset="0"/>
              </a:rPr>
              <a:t>по экспонатам</a:t>
            </a:r>
            <a:r>
              <a:rPr lang="ru-RU" sz="4000" b="1" dirty="0">
                <a:solidFill>
                  <a:srgbClr val="FF9933"/>
                </a:solidFill>
                <a:effectLst>
                  <a:outerShdw blurRad="38100" dist="38100" dir="2700000" algn="tl">
                    <a:srgbClr val="000000">
                      <a:alpha val="43137"/>
                    </a:srgbClr>
                  </a:outerShdw>
                </a:effectLst>
                <a:latin typeface="Georgia" pitchFamily="18" charset="0"/>
              </a:rPr>
              <a:t/>
            </a:r>
            <a:br>
              <a:rPr lang="ru-RU" sz="4000" b="1" dirty="0">
                <a:solidFill>
                  <a:srgbClr val="FF9933"/>
                </a:solidFill>
                <a:effectLst>
                  <a:outerShdw blurRad="38100" dist="38100" dir="2700000" algn="tl">
                    <a:srgbClr val="000000">
                      <a:alpha val="43137"/>
                    </a:srgbClr>
                  </a:outerShdw>
                </a:effectLst>
                <a:latin typeface="Georgia" pitchFamily="18" charset="0"/>
              </a:rPr>
            </a:br>
            <a:endParaRPr lang="en-US" sz="4000" b="1" dirty="0">
              <a:ln w="12700">
                <a:solidFill>
                  <a:schemeClr val="tx2">
                    <a:satMod val="155000"/>
                  </a:schemeClr>
                </a:solidFill>
                <a:prstDash val="solid"/>
              </a:ln>
              <a:solidFill>
                <a:srgbClr val="FF9933"/>
              </a:solidFill>
              <a:effectLst>
                <a:outerShdw blurRad="38100" dist="38100" dir="2700000" algn="tl">
                  <a:srgbClr val="000000">
                    <a:alpha val="43137"/>
                  </a:srgbClr>
                </a:outerShdw>
              </a:effectLst>
              <a:latin typeface="Georgia" pitchFamily="18" charset="0"/>
              <a:cs typeface="Calibri" pitchFamily="34" charset="0"/>
            </a:endParaRPr>
          </a:p>
        </p:txBody>
      </p:sp>
      <p:sp>
        <p:nvSpPr>
          <p:cNvPr id="12" name="TextBox 11"/>
          <p:cNvSpPr txBox="1"/>
          <p:nvPr/>
        </p:nvSpPr>
        <p:spPr>
          <a:xfrm>
            <a:off x="4070179" y="5877272"/>
            <a:ext cx="2731838" cy="461665"/>
          </a:xfrm>
          <a:prstGeom prst="rect">
            <a:avLst/>
          </a:prstGeom>
          <a:noFill/>
        </p:spPr>
        <p:txBody>
          <a:bodyPr wrap="none" rtlCol="0">
            <a:spAutoFit/>
          </a:bodyPr>
          <a:lstStyle/>
          <a:p>
            <a:r>
              <a:rPr lang="ru-RU" b="1" dirty="0" smtClean="0">
                <a:solidFill>
                  <a:srgbClr val="00B0F0"/>
                </a:solidFill>
                <a:effectLst>
                  <a:outerShdw blurRad="38100" dist="38100" dir="2700000" algn="tl">
                    <a:srgbClr val="000000">
                      <a:alpha val="43137"/>
                    </a:srgbClr>
                  </a:outerShdw>
                </a:effectLst>
                <a:latin typeface="Georgia" pitchFamily="18" charset="0"/>
              </a:rPr>
              <a:t>Краеведческий</a:t>
            </a:r>
            <a:endParaRPr lang="ru-RU" b="1" dirty="0">
              <a:solidFill>
                <a:srgbClr val="00B0F0"/>
              </a:solidFill>
              <a:effectLst>
                <a:outerShdw blurRad="38100" dist="38100" dir="2700000" algn="tl">
                  <a:srgbClr val="000000">
                    <a:alpha val="43137"/>
                  </a:srgbClr>
                </a:outerShdw>
              </a:effectLst>
              <a:latin typeface="Georgia" pitchFamily="18" charset="0"/>
            </a:endParaRPr>
          </a:p>
        </p:txBody>
      </p:sp>
      <p:pic>
        <p:nvPicPr>
          <p:cNvPr id="8194" name="Picture 2" descr="http://www.smolensk-museum.ru/photos/min/1088_skelet_mamonta._10_000_-_15_000_tisyach_let_naz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1545" y="1700808"/>
            <a:ext cx="2196073" cy="164705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 &lt;br /&g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0179" y="3887546"/>
            <a:ext cx="2448272" cy="167418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 &lt;br /&gt;Жители Гнездова (новоделы)"/>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9696" y="2328354"/>
            <a:ext cx="1646384" cy="2630367"/>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 &lt;br /&g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67744" y="2132856"/>
            <a:ext cx="2087893" cy="156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9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circle(out)">
                                      <p:cBhvr>
                                        <p:cTn id="7" dur="1500"/>
                                        <p:tgtEl>
                                          <p:spTgt spid="8200"/>
                                        </p:tgtEl>
                                      </p:cBhvr>
                                    </p:animEffect>
                                  </p:childTnLst>
                                </p:cTn>
                              </p:par>
                            </p:childTnLst>
                          </p:cTn>
                        </p:par>
                        <p:par>
                          <p:cTn id="8" fill="hold">
                            <p:stCondLst>
                              <p:cond delay="1500"/>
                            </p:stCondLst>
                            <p:childTnLst>
                              <p:par>
                                <p:cTn id="9" presetID="6" presetClass="entr" presetSubtype="32" fill="hold" nodeType="after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circle(out)">
                                      <p:cBhvr>
                                        <p:cTn id="11" dur="1500"/>
                                        <p:tgtEl>
                                          <p:spTgt spid="8194"/>
                                        </p:tgtEl>
                                      </p:cBhvr>
                                    </p:animEffect>
                                  </p:childTnLst>
                                </p:cTn>
                              </p:par>
                            </p:childTnLst>
                          </p:cTn>
                        </p:par>
                        <p:par>
                          <p:cTn id="12" fill="hold">
                            <p:stCondLst>
                              <p:cond delay="3000"/>
                            </p:stCondLst>
                            <p:childTnLst>
                              <p:par>
                                <p:cTn id="13" presetID="6" presetClass="entr" presetSubtype="32" fill="hold" nodeType="afterEffect">
                                  <p:stCondLst>
                                    <p:cond delay="0"/>
                                  </p:stCondLst>
                                  <p:childTnLst>
                                    <p:set>
                                      <p:cBhvr>
                                        <p:cTn id="14" dur="1" fill="hold">
                                          <p:stCondLst>
                                            <p:cond delay="0"/>
                                          </p:stCondLst>
                                        </p:cTn>
                                        <p:tgtEl>
                                          <p:spTgt spid="8198"/>
                                        </p:tgtEl>
                                        <p:attrNameLst>
                                          <p:attrName>style.visibility</p:attrName>
                                        </p:attrNameLst>
                                      </p:cBhvr>
                                      <p:to>
                                        <p:strVal val="visible"/>
                                      </p:to>
                                    </p:set>
                                    <p:animEffect transition="in" filter="circle(out)">
                                      <p:cBhvr>
                                        <p:cTn id="15" dur="1500"/>
                                        <p:tgtEl>
                                          <p:spTgt spid="8198"/>
                                        </p:tgtEl>
                                      </p:cBhvr>
                                    </p:animEffect>
                                  </p:childTnLst>
                                </p:cTn>
                              </p:par>
                            </p:childTnLst>
                          </p:cTn>
                        </p:par>
                        <p:par>
                          <p:cTn id="16" fill="hold">
                            <p:stCondLst>
                              <p:cond delay="4500"/>
                            </p:stCondLst>
                            <p:childTnLst>
                              <p:par>
                                <p:cTn id="17" presetID="6" presetClass="entr" presetSubtype="32" fill="hold" nodeType="afterEffect">
                                  <p:stCondLst>
                                    <p:cond delay="0"/>
                                  </p:stCondLst>
                                  <p:childTnLst>
                                    <p:set>
                                      <p:cBhvr>
                                        <p:cTn id="18" dur="1" fill="hold">
                                          <p:stCondLst>
                                            <p:cond delay="0"/>
                                          </p:stCondLst>
                                        </p:cTn>
                                        <p:tgtEl>
                                          <p:spTgt spid="8196"/>
                                        </p:tgtEl>
                                        <p:attrNameLst>
                                          <p:attrName>style.visibility</p:attrName>
                                        </p:attrNameLst>
                                      </p:cBhvr>
                                      <p:to>
                                        <p:strVal val="visible"/>
                                      </p:to>
                                    </p:set>
                                    <p:animEffect transition="in" filter="circle(out)">
                                      <p:cBhvr>
                                        <p:cTn id="19" dur="1500"/>
                                        <p:tgtEl>
                                          <p:spTgt spid="819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Скругленный прямоугольник 5"/>
          <p:cNvSpPr/>
          <p:nvPr/>
        </p:nvSpPr>
        <p:spPr bwMode="auto">
          <a:xfrm>
            <a:off x="2051720" y="1124744"/>
            <a:ext cx="6912768" cy="5400600"/>
          </a:xfrm>
          <a:prstGeom prst="roundRect">
            <a:avLst>
              <a:gd name="adj" fmla="val 5890"/>
            </a:avLst>
          </a:prstGeom>
          <a:ln>
            <a:solidFill>
              <a:srgbClr val="00B0F0"/>
            </a:solidFill>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charset="0"/>
            </a:endParaRPr>
          </a:p>
        </p:txBody>
      </p:sp>
      <p:sp>
        <p:nvSpPr>
          <p:cNvPr id="7" name="Rectangle 2"/>
          <p:cNvSpPr>
            <a:spLocks noGrp="1" noChangeArrowheads="1"/>
          </p:cNvSpPr>
          <p:nvPr>
            <p:ph type="title"/>
          </p:nvPr>
        </p:nvSpPr>
        <p:spPr>
          <a:xfrm>
            <a:off x="2124203" y="332656"/>
            <a:ext cx="6767802" cy="1124744"/>
          </a:xfrm>
          <a:extLst>
            <a:ext uri="{AF507438-7753-43E0-B8FC-AC1667EBCBE1}">
              <a14:hiddenEffects xmlns:a14="http://schemas.microsoft.com/office/drawing/2010/main">
                <a:effectLst>
                  <a:outerShdw algn="ctr" rotWithShape="0">
                    <a:schemeClr val="hlink"/>
                  </a:outerShdw>
                </a:effectLst>
              </a14:hiddenEffects>
            </a:ext>
          </a:extLst>
        </p:spPr>
        <p:txBody>
          <a:bodyPr/>
          <a:lstStyle/>
          <a:p>
            <a:pPr algn="ctr"/>
            <a:r>
              <a:rPr lang="ru-RU" sz="4000" b="1" dirty="0" smtClean="0">
                <a:solidFill>
                  <a:srgbClr val="FF9933"/>
                </a:solidFill>
                <a:effectLst>
                  <a:outerShdw blurRad="38100" dist="38100" dir="2700000" algn="tl">
                    <a:srgbClr val="000000">
                      <a:alpha val="43137"/>
                    </a:srgbClr>
                  </a:outerShdw>
                </a:effectLst>
                <a:latin typeface="Georgia" pitchFamily="18" charset="0"/>
              </a:rPr>
              <a:t>Как экспонаты </a:t>
            </a:r>
            <a:br>
              <a:rPr lang="ru-RU" sz="4000" b="1" dirty="0" smtClean="0">
                <a:solidFill>
                  <a:srgbClr val="FF9933"/>
                </a:solidFill>
                <a:effectLst>
                  <a:outerShdw blurRad="38100" dist="38100" dir="2700000" algn="tl">
                    <a:srgbClr val="000000">
                      <a:alpha val="43137"/>
                    </a:srgbClr>
                  </a:outerShdw>
                </a:effectLst>
                <a:latin typeface="Georgia" pitchFamily="18" charset="0"/>
              </a:rPr>
            </a:br>
            <a:r>
              <a:rPr lang="ru-RU" sz="4000" b="1" dirty="0" smtClean="0">
                <a:solidFill>
                  <a:srgbClr val="FF9933"/>
                </a:solidFill>
                <a:effectLst>
                  <a:outerShdw blurRad="38100" dist="38100" dir="2700000" algn="tl">
                    <a:srgbClr val="000000">
                      <a:alpha val="43137"/>
                    </a:srgbClr>
                  </a:outerShdw>
                </a:effectLst>
                <a:latin typeface="Georgia" pitchFamily="18" charset="0"/>
              </a:rPr>
              <a:t>попадают в музей</a:t>
            </a:r>
            <a:r>
              <a:rPr lang="ru-RU" sz="4800" b="1" dirty="0">
                <a:solidFill>
                  <a:srgbClr val="FF9933"/>
                </a:solidFill>
                <a:effectLst>
                  <a:outerShdw blurRad="38100" dist="38100" dir="2700000" algn="tl">
                    <a:srgbClr val="000000">
                      <a:alpha val="43137"/>
                    </a:srgbClr>
                  </a:outerShdw>
                </a:effectLst>
                <a:latin typeface="Georgia" pitchFamily="18" charset="0"/>
              </a:rPr>
              <a:t/>
            </a:r>
            <a:br>
              <a:rPr lang="ru-RU" sz="4800" b="1" dirty="0">
                <a:solidFill>
                  <a:srgbClr val="FF9933"/>
                </a:solidFill>
                <a:effectLst>
                  <a:outerShdw blurRad="38100" dist="38100" dir="2700000" algn="tl">
                    <a:srgbClr val="000000">
                      <a:alpha val="43137"/>
                    </a:srgbClr>
                  </a:outerShdw>
                </a:effectLst>
                <a:latin typeface="Georgia" pitchFamily="18" charset="0"/>
              </a:rPr>
            </a:br>
            <a:endParaRPr lang="en-US" sz="4800" b="1" dirty="0">
              <a:ln w="12700">
                <a:solidFill>
                  <a:schemeClr val="tx2">
                    <a:satMod val="155000"/>
                  </a:schemeClr>
                </a:solidFill>
                <a:prstDash val="solid"/>
              </a:ln>
              <a:solidFill>
                <a:srgbClr val="FF9933"/>
              </a:solidFill>
              <a:effectLst>
                <a:outerShdw blurRad="38100" dist="38100" dir="2700000" algn="tl">
                  <a:srgbClr val="000000">
                    <a:alpha val="43137"/>
                  </a:srgbClr>
                </a:outerShdw>
              </a:effectLst>
              <a:latin typeface="Georgia" pitchFamily="18" charset="0"/>
              <a:cs typeface="Calibri" pitchFamily="34" charset="0"/>
            </a:endParaRPr>
          </a:p>
        </p:txBody>
      </p:sp>
      <p:sp>
        <p:nvSpPr>
          <p:cNvPr id="10" name="Прямоугольник 9"/>
          <p:cNvSpPr/>
          <p:nvPr/>
        </p:nvSpPr>
        <p:spPr>
          <a:xfrm>
            <a:off x="2267744" y="2132856"/>
            <a:ext cx="6264696" cy="400110"/>
          </a:xfrm>
          <a:prstGeom prst="rect">
            <a:avLst/>
          </a:prstGeom>
        </p:spPr>
        <p:txBody>
          <a:bodyPr wrap="square">
            <a:spAutoFit/>
          </a:bodyPr>
          <a:lstStyle/>
          <a:p>
            <a:endParaRPr lang="ru-RU" sz="1000" dirty="0" smtClean="0"/>
          </a:p>
          <a:p>
            <a:endParaRPr lang="ru-RU" sz="1000" dirty="0"/>
          </a:p>
        </p:txBody>
      </p:sp>
      <p:pic>
        <p:nvPicPr>
          <p:cNvPr id="8" name="Picture 2" descr="http://1.bp.blogspot.com/-Z6BYwx6h72c/UCAGcmVPs3I/AAAAAAAAO28/BNPAVJqOINk/s1600/%D0%BC%D1%83%D0%B7%D0%B5%D0%B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154343" y="1262094"/>
            <a:ext cx="2304256" cy="174152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813087" y="5895625"/>
            <a:ext cx="1725152" cy="461665"/>
          </a:xfrm>
          <a:prstGeom prst="rect">
            <a:avLst/>
          </a:prstGeom>
          <a:noFill/>
        </p:spPr>
        <p:txBody>
          <a:bodyPr wrap="none" rtlCol="0">
            <a:spAutoFit/>
          </a:bodyPr>
          <a:lstStyle/>
          <a:p>
            <a:r>
              <a:rPr lang="ru-RU" b="1" dirty="0" smtClean="0">
                <a:solidFill>
                  <a:srgbClr val="00B0F0"/>
                </a:solidFill>
                <a:effectLst>
                  <a:outerShdw blurRad="38100" dist="38100" dir="2700000" algn="tl">
                    <a:srgbClr val="000000">
                      <a:alpha val="43137"/>
                    </a:srgbClr>
                  </a:outerShdw>
                </a:effectLst>
                <a:latin typeface="Georgia" pitchFamily="18" charset="0"/>
              </a:rPr>
              <a:t>Археолог</a:t>
            </a:r>
            <a:endParaRPr lang="ru-RU" b="1" dirty="0">
              <a:solidFill>
                <a:srgbClr val="00B0F0"/>
              </a:solidFill>
              <a:effectLst>
                <a:outerShdw blurRad="38100" dist="38100" dir="2700000" algn="tl">
                  <a:srgbClr val="000000">
                    <a:alpha val="43137"/>
                  </a:srgbClr>
                </a:outerShdw>
              </a:effectLst>
              <a:latin typeface="Georgia" pitchFamily="18" charset="0"/>
            </a:endParaRPr>
          </a:p>
        </p:txBody>
      </p:sp>
      <p:sp>
        <p:nvSpPr>
          <p:cNvPr id="2" name="Стрелка вверх 1"/>
          <p:cNvSpPr/>
          <p:nvPr/>
        </p:nvSpPr>
        <p:spPr bwMode="auto">
          <a:xfrm rot="3202276">
            <a:off x="4261398" y="2830887"/>
            <a:ext cx="418526" cy="1153421"/>
          </a:xfrm>
          <a:prstGeom prst="upArrow">
            <a:avLst>
              <a:gd name="adj1" fmla="val 34811"/>
              <a:gd name="adj2" fmla="val 69473"/>
            </a:avLst>
          </a:prstGeom>
          <a:solidFill>
            <a:srgbClr val="B3D3EA"/>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rgbClr val="B3D3EA"/>
              </a:solidFill>
              <a:effectLst/>
              <a:latin typeface="Arial" charset="0"/>
            </a:endParaRPr>
          </a:p>
        </p:txBody>
      </p:sp>
      <p:pic>
        <p:nvPicPr>
          <p:cNvPr id="1030" name="Picture 6" descr="http://i076.radikal.ru/1003/ee/eadf2980759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5741" y="3825044"/>
            <a:ext cx="1669991" cy="208342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Елена\Desktop\КАРТИНКИ ДЛЯ ОФОРМЛЕНИЯ\13_2.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7160821" y="2856980"/>
            <a:ext cx="1512937" cy="222433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img.stolbik.net/a/5240103/wmua/2-kartinyi_darom_prodazha_kartin_bagetnyie_rabotyi.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83773" y="4052376"/>
            <a:ext cx="1738521" cy="1191353"/>
          </a:xfrm>
          <a:prstGeom prst="rect">
            <a:avLst/>
          </a:prstGeom>
          <a:noFill/>
          <a:extLst>
            <a:ext uri="{909E8E84-426E-40DD-AFC4-6F175D3DCCD1}">
              <a14:hiddenFill xmlns:a14="http://schemas.microsoft.com/office/drawing/2010/main">
                <a:solidFill>
                  <a:srgbClr val="FFFFFF"/>
                </a:solidFill>
              </a14:hiddenFill>
            </a:ext>
          </a:extLst>
        </p:spPr>
      </p:pic>
      <p:sp>
        <p:nvSpPr>
          <p:cNvPr id="18" name="Стрелка вверх 17"/>
          <p:cNvSpPr/>
          <p:nvPr/>
        </p:nvSpPr>
        <p:spPr bwMode="auto">
          <a:xfrm rot="18556651">
            <a:off x="5969428" y="2875914"/>
            <a:ext cx="418526" cy="1169311"/>
          </a:xfrm>
          <a:prstGeom prst="upArrow">
            <a:avLst>
              <a:gd name="adj1" fmla="val 34811"/>
              <a:gd name="adj2" fmla="val 69473"/>
            </a:avLst>
          </a:prstGeom>
          <a:solidFill>
            <a:srgbClr val="B3D3EA"/>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rgbClr val="B3D3EA"/>
              </a:solidFill>
              <a:effectLst/>
              <a:latin typeface="Arial" charset="0"/>
            </a:endParaRPr>
          </a:p>
        </p:txBody>
      </p:sp>
      <p:sp>
        <p:nvSpPr>
          <p:cNvPr id="12" name="TextBox 11"/>
          <p:cNvSpPr txBox="1"/>
          <p:nvPr/>
        </p:nvSpPr>
        <p:spPr>
          <a:xfrm>
            <a:off x="6064283" y="5883618"/>
            <a:ext cx="1805302" cy="461665"/>
          </a:xfrm>
          <a:prstGeom prst="rect">
            <a:avLst/>
          </a:prstGeom>
          <a:noFill/>
        </p:spPr>
        <p:txBody>
          <a:bodyPr wrap="none" rtlCol="0">
            <a:spAutoFit/>
          </a:bodyPr>
          <a:lstStyle/>
          <a:p>
            <a:r>
              <a:rPr lang="ru-RU" b="1" dirty="0" smtClean="0">
                <a:solidFill>
                  <a:srgbClr val="00B0F0"/>
                </a:solidFill>
                <a:effectLst>
                  <a:outerShdw blurRad="38100" dist="38100" dir="2700000" algn="tl">
                    <a:srgbClr val="000000">
                      <a:alpha val="43137"/>
                    </a:srgbClr>
                  </a:outerShdw>
                </a:effectLst>
                <a:latin typeface="Georgia" pitchFamily="18" charset="0"/>
              </a:rPr>
              <a:t>Даритель</a:t>
            </a:r>
            <a:endParaRPr lang="ru-RU" b="1" dirty="0">
              <a:solidFill>
                <a:srgbClr val="00B0F0"/>
              </a:solidFill>
              <a:effectLst>
                <a:outerShdw blurRad="38100" dist="38100" dir="2700000" algn="tl">
                  <a:srgbClr val="000000">
                    <a:alpha val="43137"/>
                  </a:srgbClr>
                </a:outerShdw>
              </a:effectLst>
              <a:latin typeface="Georgia" pitchFamily="18" charset="0"/>
            </a:endParaRPr>
          </a:p>
        </p:txBody>
      </p:sp>
    </p:spTree>
    <p:extLst>
      <p:ext uri="{BB962C8B-B14F-4D97-AF65-F5344CB8AC3E}">
        <p14:creationId xmlns:p14="http://schemas.microsoft.com/office/powerpoint/2010/main" val="301020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heel(1)">
                                      <p:cBhvr>
                                        <p:cTn id="7" dur="20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031"/>
                                        </p:tgtEl>
                                        <p:attrNameLst>
                                          <p:attrName>style.visibility</p:attrName>
                                        </p:attrNameLst>
                                      </p:cBhvr>
                                      <p:to>
                                        <p:strVal val="visible"/>
                                      </p:to>
                                    </p:set>
                                    <p:animEffect transition="in" filter="wheel(1)">
                                      <p:cBhvr>
                                        <p:cTn id="19" dur="2000"/>
                                        <p:tgtEl>
                                          <p:spTgt spid="1031"/>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1040"/>
                                        </p:tgtEl>
                                        <p:attrNameLst>
                                          <p:attrName>style.visibility</p:attrName>
                                        </p:attrNameLst>
                                      </p:cBhvr>
                                      <p:to>
                                        <p:strVal val="visible"/>
                                      </p:to>
                                    </p:set>
                                    <p:animEffect transition="in" filter="wheel(1)">
                                      <p:cBhvr>
                                        <p:cTn id="24" dur="2000"/>
                                        <p:tgtEl>
                                          <p:spTgt spid="104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theme/theme1.xml><?xml version="1.0" encoding="utf-8"?>
<a:theme xmlns:a="http://schemas.openxmlformats.org/drawingml/2006/main" name="powerpoint-template">
  <a:themeElements>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2583C0"/>
        </a:lt2>
        <a:accent1>
          <a:srgbClr val="35AEE3"/>
        </a:accent1>
        <a:accent2>
          <a:srgbClr val="FCB13C"/>
        </a:accent2>
        <a:accent3>
          <a:srgbClr val="FFFFFF"/>
        </a:accent3>
        <a:accent4>
          <a:srgbClr val="404040"/>
        </a:accent4>
        <a:accent5>
          <a:srgbClr val="AED3EF"/>
        </a:accent5>
        <a:accent6>
          <a:srgbClr val="E4A035"/>
        </a:accent6>
        <a:hlink>
          <a:srgbClr val="F15F2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2583C0"/>
        </a:lt2>
        <a:accent1>
          <a:srgbClr val="2994CC"/>
        </a:accent1>
        <a:accent2>
          <a:srgbClr val="2E9FD7"/>
        </a:accent2>
        <a:accent3>
          <a:srgbClr val="FFFFFF"/>
        </a:accent3>
        <a:accent4>
          <a:srgbClr val="404040"/>
        </a:accent4>
        <a:accent5>
          <a:srgbClr val="ACC8E2"/>
        </a:accent5>
        <a:accent6>
          <a:srgbClr val="2990C3"/>
        </a:accent6>
        <a:hlink>
          <a:srgbClr val="35AEE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F15F23"/>
        </a:lt2>
        <a:accent1>
          <a:srgbClr val="F47D2B"/>
        </a:accent1>
        <a:accent2>
          <a:srgbClr val="F69230"/>
        </a:accent2>
        <a:accent3>
          <a:srgbClr val="FFFFFF"/>
        </a:accent3>
        <a:accent4>
          <a:srgbClr val="404040"/>
        </a:accent4>
        <a:accent5>
          <a:srgbClr val="F8BFAC"/>
        </a:accent5>
        <a:accent6>
          <a:srgbClr val="DF842A"/>
        </a:accent6>
        <a:hlink>
          <a:srgbClr val="FCB13C"/>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1065</TotalTime>
  <Words>105</Words>
  <Application>Microsoft Office PowerPoint</Application>
  <PresentationFormat>Экран (4:3)</PresentationFormat>
  <Paragraphs>67</Paragraphs>
  <Slides>14</Slides>
  <Notes>14</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14</vt:i4>
      </vt:variant>
    </vt:vector>
  </HeadingPairs>
  <TitlesOfParts>
    <vt:vector size="20" baseType="lpstr">
      <vt:lpstr>a_CooperBlackRg</vt:lpstr>
      <vt:lpstr>Arial</vt:lpstr>
      <vt:lpstr>Calibri</vt:lpstr>
      <vt:lpstr>Georgia</vt:lpstr>
      <vt:lpstr>Microsoft Sans Serif</vt:lpstr>
      <vt:lpstr>powerpoint-template</vt:lpstr>
      <vt:lpstr>Я поведу тебя  в музей…</vt:lpstr>
      <vt:lpstr>Что такое музей? </vt:lpstr>
      <vt:lpstr>В музее </vt:lpstr>
      <vt:lpstr>Назови музей  по экспонатам</vt:lpstr>
      <vt:lpstr>Назови музей  по экспонатам </vt:lpstr>
      <vt:lpstr>Назови музей  по экспонатам </vt:lpstr>
      <vt:lpstr>Назови музей  по экспонатам </vt:lpstr>
      <vt:lpstr>Назови музей  по экспонатам </vt:lpstr>
      <vt:lpstr>Как экспонаты  попадают в музей </vt:lpstr>
      <vt:lpstr>Предметы и экспонаты   </vt:lpstr>
      <vt:lpstr>Предметы </vt:lpstr>
      <vt:lpstr>Какие музеи  нашего города ты знаешь?  </vt:lpstr>
      <vt:lpstr>Что нельзя делать в музее </vt:lpstr>
      <vt:lpstr>До встречи в музее!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Олег</dc:creator>
  <cp:lastModifiedBy>Света</cp:lastModifiedBy>
  <cp:revision>90</cp:revision>
  <dcterms:created xsi:type="dcterms:W3CDTF">2012-08-03T06:29:03Z</dcterms:created>
  <dcterms:modified xsi:type="dcterms:W3CDTF">2019-09-04T17:31:31Z</dcterms:modified>
</cp:coreProperties>
</file>